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4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  <p:sldId id="280" r:id="rId25"/>
    <p:sldId id="281" r:id="rId26"/>
    <p:sldId id="282" r:id="rId27"/>
    <p:sldId id="283" r:id="rId28"/>
    <p:sldId id="284" r:id="rId29"/>
    <p:sldId id="285" r:id="rId30"/>
    <p:sldId id="286" r:id="rId31"/>
    <p:sldId id="287" r:id="rId32"/>
    <p:sldId id="289" r:id="rId33"/>
    <p:sldId id="290" r:id="rId34"/>
    <p:sldId id="291" r:id="rId35"/>
    <p:sldId id="292" r:id="rId36"/>
    <p:sldId id="293" r:id="rId37"/>
    <p:sldId id="294" r:id="rId38"/>
    <p:sldId id="295" r:id="rId39"/>
    <p:sldId id="296" r:id="rId40"/>
    <p:sldId id="297" r:id="rId41"/>
    <p:sldId id="298" r:id="rId42"/>
    <p:sldId id="299" r:id="rId43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74999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33.xml"/><Relationship Id="rId3" Type="http://schemas.openxmlformats.org/officeDocument/2006/relationships/image" Target="../media/image6.png"/><Relationship Id="rId7" Type="http://schemas.openxmlformats.org/officeDocument/2006/relationships/slide" Target="../slides/slide32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6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写作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03504" cy="694944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写作仿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bdd379202f811564364#tid=6705f980f3f500000971b7fb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179222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127248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4462272"/>
            <a:ext cx="768096" cy="768096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5504688" y="179222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8" name="MasterShapeName"/>
          <p:cNvSpPr/>
          <p:nvPr/>
        </p:nvSpPr>
        <p:spPr>
          <a:xfrm>
            <a:off x="5504688" y="312724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504688" y="4462272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0" name="MasterShapeName?linknodeid=d57f8c61b&amp;color=RGB(0,96,96)">
            <a:hlinkClick r:id="rId6" action="ppaction://hlinksldjump"/>
          </p:cNvPr>
          <p:cNvSpPr/>
          <p:nvPr/>
        </p:nvSpPr>
        <p:spPr>
          <a:xfrm>
            <a:off x="6803136" y="1965960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词汇斩</a:t>
            </a:r>
            <a:endParaRPr lang="en-US" sz="2400" dirty="0"/>
          </a:p>
        </p:txBody>
      </p:sp>
      <p:sp>
        <p:nvSpPr>
          <p:cNvPr id="11" name="MasterShapeName?linknodeid=129a1b640&amp;color=RGB(0,96,96)">
            <a:hlinkClick r:id="rId7" action="ppaction://hlinksldjump"/>
          </p:cNvPr>
          <p:cNvSpPr/>
          <p:nvPr/>
        </p:nvSpPr>
        <p:spPr>
          <a:xfrm>
            <a:off x="6803136" y="33284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句子控</a:t>
            </a:r>
            <a:endParaRPr lang="en-US" sz="2400" dirty="0"/>
          </a:p>
        </p:txBody>
      </p:sp>
      <p:sp>
        <p:nvSpPr>
          <p:cNvPr id="12" name="MasterShapeName?linknodeid=48d97df94&amp;color=RGB(0,96,96)">
            <a:hlinkClick r:id="rId8" action="ppaction://hlinksldjump"/>
          </p:cNvPr>
          <p:cNvSpPr/>
          <p:nvPr/>
        </p:nvSpPr>
        <p:spPr>
          <a:xfrm>
            <a:off x="6803136" y="4700016"/>
            <a:ext cx="143560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写作仿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词汇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词汇斩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句子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658368" cy="658368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句子控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4.png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8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4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0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0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0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0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0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0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0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0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acaf540b?pid=d57f8c61b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核心词汇</a:t>
            </a:r>
            <a:endParaRPr lang="en-US" altLang="zh-CN" sz="2400" dirty="0"/>
          </a:p>
        </p:txBody>
      </p:sp>
      <p:sp>
        <p:nvSpPr>
          <p:cNvPr id="3" name="P_5_BD#55e8cd534?pid=4acaf540b&amp;color=0,55,96&amp;vtp=1&amp;bbb=1&amp;hb=1"/>
          <p:cNvSpPr/>
          <p:nvPr/>
        </p:nvSpPr>
        <p:spPr>
          <a:xfrm>
            <a:off x="502920" y="2045175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captured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inside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submarine,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charge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Captain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Nemo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.他们被抓住并被带到潜艇内，在那里他们见到了掌管这艘潜艇的人——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尼摩船长。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教材P75</a:t>
            </a:r>
            <a:endParaRPr lang="en-US" altLang="zh-CN" dirty="0"/>
          </a:p>
        </p:txBody>
      </p:sp>
      <p:pic>
        <p:nvPicPr>
          <p:cNvPr id="4" name="P_5_BD#55e8cd534?pid=4acaf540b&amp;color=0,55,96&amp;tib=255,255,255&amp;iip=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868643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6" name="C_5_BD#a5eaf1a05?pid=4acaf540b&amp;color=0,55,96&amp;vtp=1&amp;bbb=1"/>
          <p:cNvSpPr/>
          <p:nvPr/>
        </p:nvSpPr>
        <p:spPr>
          <a:xfrm>
            <a:off x="502920" y="3316542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charge</a:t>
            </a:r>
            <a:endParaRPr lang="en-US" altLang="zh-CN" sz="2200" dirty="0"/>
          </a:p>
        </p:txBody>
      </p:sp>
      <p:pic>
        <p:nvPicPr>
          <p:cNvPr id="7" name="P_6_BD#a5d34e80a?htil=1&amp;pid=a5eaf1a05&amp;color=0,55,96&amp;tib=255,255,255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63438" y="3876915"/>
            <a:ext cx="2185416" cy="1691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8" name="P_6#a5d34e80a?htil=1&amp;sp=1&amp;pid=a5eaf1a05&amp;color=0,55,96&amp;vtp=1&amp;bbb=1"/>
          <p:cNvSpPr/>
          <p:nvPr/>
        </p:nvSpPr>
        <p:spPr>
          <a:xfrm>
            <a:off x="502920" y="3812906"/>
            <a:ext cx="8257032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➊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主管，负责；费用；价钱；指控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here's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wrapping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gift.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包装礼品要收取少许费用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a5d34e80a?pid=a5eaf1a05&amp;color=0,55,96&amp;mp=1&amp;tib=255,255,255&amp;iip=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_BD#a5d34e80a?pid=a5eaf1a05&amp;color=0,55,96&amp;mp=1&amp;vtp=1&amp;bt=1&amp;bbb=1"/>
              <p:cNvSpPr/>
              <p:nvPr/>
            </p:nvSpPr>
            <p:spPr>
              <a:xfrm>
                <a:off x="502920" y="1512000"/>
                <a:ext cx="10570464" cy="46101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charge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sth）负责/主管（某事）（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强调状态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charge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sb=in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sb's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charge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由某人负责/主管（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强调状态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take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charge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负责/主管某事（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强调动作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free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charge免费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lead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charge带头冲锋；起领导作用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Professor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Smith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now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charge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company,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which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once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charge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Professor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White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史密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斯教授现在主管这家公司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这家公司曾经是由怀特教授主管的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experienced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manager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required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take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charge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day-to-day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work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需要一位有经验的经理来主管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日常工作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Though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traditionally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been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seen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male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hobby,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research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shows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women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now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leading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charge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尽管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传统上被视为是男性的爱好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但研究显示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现在是女性引领这一潮流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全国甲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6_BD#a5d34e80a?pid=a5eaf1a05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4610100"/>
              </a:xfrm>
              <a:prstGeom prst="rect">
                <a:avLst/>
              </a:prstGeom>
              <a:blipFill>
                <a:blip r:embed="rId4"/>
                <a:stretch>
                  <a:fillRect l="-1384" r="-1499" b="-264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#a5d34e80a?sp=1&amp;pid=a5eaf1a05&amp;color=0,55,96&amp;mp=1&amp;vtp=1&amp;bt=1&amp;bbb=1"/>
              <p:cNvSpPr/>
              <p:nvPr/>
            </p:nvSpPr>
            <p:spPr>
              <a:xfrm>
                <a:off x="502920" y="1512000"/>
                <a:ext cx="10570464" cy="28657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➋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.&amp;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vi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.（向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）收费；开价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.（使）充电；控告，指控；使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承担责任（或任务）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you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think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museums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should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charge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admission?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你认为博物馆应该收入场费吗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？</a:t>
                </a:r>
                <a:endParaRPr lang="en-US" altLang="zh-CN" sz="1800" dirty="0"/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takes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four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hours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charge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this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camera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battery.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给这块相机电池充电需要四个小时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charge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（sb）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因某事（向某人）收费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charge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（doing）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因（做）某事指控某人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restaurant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charged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￡40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wine.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这家餐厅收我们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40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英镑的酒水钱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朗文当代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&lt;/m&gt;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Henry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has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been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charged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driving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without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attention.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亨利被指责鲁莽驾驶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6#a5d34e80a?sp=1&amp;pid=a5eaf1a05&amp;color=0,55,96&amp;mp=1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2865755"/>
              </a:xfrm>
              <a:prstGeom prst="rect">
                <a:avLst/>
              </a:prstGeom>
              <a:blipFill>
                <a:blip r:embed="rId3"/>
                <a:stretch>
                  <a:fillRect l="-1384" b="-5106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a5d34e80a?pid=a5eaf1a05&amp;color=0,55,96&amp;mp=1&amp;tib=255,255,255&amp;iip=3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283584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a5d34e80a?pid=a5eaf1a05&amp;color=0,55,96&amp;mp=1&amp;vtp=1&amp;bt=1&amp;bbb=1&amp;hb=1"/>
          <p:cNvSpPr/>
          <p:nvPr/>
        </p:nvSpPr>
        <p:spPr>
          <a:xfrm>
            <a:off x="502920" y="1512000"/>
            <a:ext cx="10570464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Ahead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submarine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secret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.这是一艘领先于时代的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潜艇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也是一个不为外界所知的秘密。</a:t>
            </a:r>
          </a:p>
          <a:p>
            <a:pPr marL="0" marR="0" lvl="0" indent="0" algn="r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</a:t>
            </a:r>
          </a:p>
          <a:p>
            <a:pPr marL="0" marR="0" lvl="0" indent="0" algn="r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P75</a:t>
            </a:r>
            <a:endParaRPr lang="en-US" altLang="zh-CN" dirty="0"/>
          </a:p>
        </p:txBody>
      </p:sp>
      <p:pic>
        <p:nvPicPr>
          <p:cNvPr id="3" name="P_6_BD#a5d34e80a?pid=a5eaf1a05&amp;color=0,55,96&amp;mp=1&amp;tib=255,255,255&amp;iip=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0059829" y="2344104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3a6937f1a?pid=4acaf540b&amp;color=0,55,96&amp;vtp=1&amp;bbb=1"/>
          <p:cNvSpPr/>
          <p:nvPr/>
        </p:nvSpPr>
        <p:spPr>
          <a:xfrm>
            <a:off x="502920" y="3199449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ahead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.在前面；向前；提前；预先；领先</a:t>
            </a:r>
            <a:endParaRPr lang="en-US" altLang="zh-CN" sz="2200" dirty="0"/>
          </a:p>
        </p:txBody>
      </p:sp>
      <p:sp>
        <p:nvSpPr>
          <p:cNvPr id="6" name="P_6_BD#dc8000919?pid=3a6937f1a&amp;color=0,55,96&amp;vtp=1&amp;bbb=1"/>
          <p:cNvSpPr/>
          <p:nvPr/>
        </p:nvSpPr>
        <p:spPr>
          <a:xfrm>
            <a:off x="502920" y="369448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ahead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blocked.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前面的路被封了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ormally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ahead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通常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我会提前一两天计划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arcelona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ahead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six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points.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巴塞罗那队领先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dc8000919?pid=3a6937f1a&amp;color=0,55,96&amp;mp=1&amp;tib=255,255,255&amp;iip=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57600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dc8000919?pid=3a6937f1a&amp;color=0,55,96&amp;mp=1&amp;vtp=1&amp;bt=1&amp;bbb=1"/>
          <p:cNvSpPr/>
          <p:nvPr/>
        </p:nvSpPr>
        <p:spPr>
          <a:xfrm>
            <a:off x="502920" y="151200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ahead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time/schedule提前（=in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advance）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ahead走在前面；先走；向前走；用吧；做吧；走吧；说吧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ahead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with开始做，着手干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ahead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领先于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前面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lunch.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ahead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decide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exactly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我们见面吃个午饭吧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我会提前打电话跟你确定确切的时间和地点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permission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ahead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travelling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父亲允许我们开始我们的旅行计划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dc8000919?pid=3a6937f1a&amp;color=0,55,96&amp;vtp=1&amp;bt=1&amp;bbb=1&amp;hb=1"/>
          <p:cNvSpPr/>
          <p:nvPr/>
        </p:nvSpPr>
        <p:spPr>
          <a:xfrm>
            <a:off x="502920" y="1512000"/>
            <a:ext cx="10570464" cy="118700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order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secret,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Captain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Nemo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tells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newest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passengers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b="1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permitted</a:t>
            </a:r>
            <a:r>
              <a:rPr lang="en-US" altLang="zh-CN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leave</a:t>
            </a:r>
            <a:r>
              <a:rPr lang="en-US" altLang="zh-CN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submarine.为了保守这个秘密，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尼摩船长告诫他的三名新乘客不许离开潜艇。</a:t>
            </a:r>
          </a:p>
          <a:p>
            <a:pPr marL="0" marR="0" lvl="0" indent="0" algn="r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教材P75</a:t>
            </a:r>
            <a:endParaRPr lang="en-US" altLang="zh-CN" dirty="0"/>
          </a:p>
        </p:txBody>
      </p:sp>
      <p:pic>
        <p:nvPicPr>
          <p:cNvPr id="3" name="P_6_BD#dc8000919?pid=3a6937f1a&amp;color=0,55,96&amp;tib=255,255,255&amp;iip=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20609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2547cd128?pid=4acaf540b&amp;color=0,55,96&amp;vtp=1&amp;bbb=1"/>
          <p:cNvSpPr/>
          <p:nvPr/>
        </p:nvSpPr>
        <p:spPr>
          <a:xfrm>
            <a:off x="502920" y="2750949"/>
            <a:ext cx="10570464" cy="440563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8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permit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P_6#9cf83d922?sp=1&amp;pid=2547cd128&amp;color=0,55,96&amp;vtp=1&amp;bbb=1"/>
              <p:cNvSpPr/>
              <p:nvPr/>
            </p:nvSpPr>
            <p:spPr>
              <a:xfrm>
                <a:off x="502920" y="3230770"/>
                <a:ext cx="10570464" cy="28448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2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➊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（permitted,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permitted;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permitting）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.允许，准许，许可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vi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.&amp;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.允许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；使有可能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permit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sth允许某人做某事（=allow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sth）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permit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（one's）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doing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允许（某人）做某事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time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/weather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permitting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时间/天气允许的话（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独立主格结构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Visitors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are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not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permitted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take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photographs.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参观者禁止拍照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permitted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their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leaving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early?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是谁允许他们提前离开的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?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2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We'll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picnic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beach,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weather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permitting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天气允许的话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我们将在沙滩上野餐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朗文当代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6" name="P_6#9cf83d922?sp=1&amp;pid=2547cd128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30770"/>
                <a:ext cx="10570464" cy="2844800"/>
              </a:xfrm>
              <a:prstGeom prst="rect">
                <a:avLst/>
              </a:prstGeom>
              <a:blipFill>
                <a:blip r:embed="rId4"/>
                <a:stretch>
                  <a:fillRect l="-1384" t="-428" b="-4069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P_6_BD#9cf83d922?pid=2547cd128&amp;color=0,55,96&amp;tib=255,255,255&amp;iip=7&amp;vtp=1" descr="preencoded.pn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698066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9cf83d922?sp=1&amp;pid=2547cd128&amp;color=0,55,96&amp;vtp=1&amp;bt=1&amp;bbb=1"/>
          <p:cNvSpPr/>
          <p:nvPr/>
        </p:nvSpPr>
        <p:spPr>
          <a:xfrm>
            <a:off x="502920" y="151200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➋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.［C］许可证；执照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orking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permitted.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没有工作许可证就不允许在这里工作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permission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.［U］准许；许可；同意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permission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（为某事）请求许可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permission未经许可/准许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reprinted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arbitrarily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permission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未经允许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以上内容不得随意再版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3" name="P_6_BD#9cf83d922?pid=2547cd128&amp;color=0,55,96&amp;tib=255,255,255&amp;iip=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241166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9cf83d922?pid=2547cd128&amp;color=0,55,96&amp;vtp=1&amp;bt=1&amp;bbb=1"/>
          <p:cNvSpPr/>
          <p:nvPr/>
        </p:nvSpPr>
        <p:spPr>
          <a:xfrm>
            <a:off x="502920" y="1512000"/>
            <a:ext cx="10570464" cy="8123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Words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enough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wonders!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这般奇妙的事情是无法用语言来描述的!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教材P75</a:t>
            </a:r>
            <a:endParaRPr lang="en-US" altLang="zh-CN" sz="1800" dirty="0"/>
          </a:p>
        </p:txBody>
      </p:sp>
      <p:pic>
        <p:nvPicPr>
          <p:cNvPr id="3" name="P_6_BD#9cf83d922?pid=2547cd128&amp;color=0,55,96&amp;tib=255,255,255&amp;iip=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192398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ec0edf9a5?pid=4acaf540b&amp;color=0,55,96&amp;vtp=1&amp;bbb=1"/>
          <p:cNvSpPr/>
          <p:nvPr/>
        </p:nvSpPr>
        <p:spPr>
          <a:xfrm>
            <a:off x="502920" y="2372616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relate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2200" dirty="0"/>
          </a:p>
        </p:txBody>
      </p:sp>
      <p:sp>
        <p:nvSpPr>
          <p:cNvPr id="6" name="P_6#a21cf8b06?pid=ec0edf9a5&amp;color=0,55,96&amp;vtp=1&amp;bbb=1"/>
          <p:cNvSpPr/>
          <p:nvPr/>
        </p:nvSpPr>
        <p:spPr>
          <a:xfrm>
            <a:off x="502920" y="286898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➊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讲述；叙述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释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义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·理解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elate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①tell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②show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connection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给某人讲述/叙述某事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journalists.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他给记者们讲述了这件事的实际情况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9" name="P_6_BD#a21cf8b06?pid=ec0edf9a5&amp;color=0,55,96&amp;tib=255,255,255&amp;iip=1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501578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P_6#a21cf8b06?sp=1&amp;pid=ec0edf9a5&amp;color=0,55,96&amp;vtp=1&amp;bt=1&amp;bbb=1"/>
              <p:cNvSpPr/>
              <p:nvPr/>
            </p:nvSpPr>
            <p:spPr>
              <a:xfrm>
                <a:off x="502920" y="1512000"/>
                <a:ext cx="10570464" cy="29337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➋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把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  <a:r>
                  <a:rPr lang="en-US" altLang="zh-CN" sz="1800" b="1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联系起来；相联系，有关联；认同，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理解</a:t>
                </a:r>
                <a:r>
                  <a:rPr lang="en-US" altLang="zh-CN" sz="1800" b="1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relate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将某一事物与另一事物联系起来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relate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sb/sth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谈到/涉及某人/某事；与某人/某物有关；能够理解并同情某人/某物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report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related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high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wages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labour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shortages.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这份报告把高薪与劳动力短缺联系到一起了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shall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discuss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problem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relates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interests.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我们将要讨论这个问题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因为它涉及我们的利益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These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scenes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have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been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painted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hundreds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years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ago,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but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record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moments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can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all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relate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to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这些场景可能是几百年前画的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但它们记录了我们都能感同身受的时刻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&lt;m&gt;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全国新课标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Ⅱ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&lt;/</a:t>
                </a:r>
                <a:r>
                  <a:rPr kumimoji="0" lang="en-US" altLang="zh-CN" sz="100" b="0" i="0" u="none" strike="noStrike" kern="0" cap="none" spc="-9990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m&gt;</a:t>
                </a:r>
                <a:endParaRPr lang="en-US" altLang="zh-CN" sz="1800" dirty="0"/>
              </a:p>
            </p:txBody>
          </p:sp>
        </mc:Choice>
        <mc:Fallback>
          <p:sp>
            <p:nvSpPr>
              <p:cNvPr id="2" name="P_6#a21cf8b06?sp=1&amp;pid=ec0edf9a5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2933700"/>
              </a:xfrm>
              <a:prstGeom prst="rect">
                <a:avLst/>
              </a:prstGeom>
              <a:blipFill>
                <a:blip r:embed="rId3"/>
                <a:stretch>
                  <a:fillRect l="-1384" r="-3864" b="-4158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_6_BD#a21cf8b06?pid=ec0edf9a5&amp;color=0,55,96&amp;tib=255,255,255&amp;iip=11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198748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a21cf8b06?pid=ec0edf9a5&amp;color=0,55,96&amp;tib=255,255,255&amp;iip=12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a21cf8b06?pid=ec0edf9a5&amp;color=0,55,96&amp;vtp=1&amp;bt=1&amp;bb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（un）related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.有（无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）关的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（un）related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与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有（无）关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mental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various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factors.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人们的心理健康与各种因素有关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②relation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.关系；亲戚；［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.］（国家、公司、组织等之间的）（正式）关系,联系,交往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关于；涉及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close/near/distant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近亲/远亲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③relationship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.（人或团体之间的）关系；关联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④relative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.相对的；相关联的（+to，常作后置定语）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.家人；亲属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6ab9fba44.fixed?color=61,88,159&amp;vtp=1&amp;bbb=1"/>
          <p:cNvSpPr/>
          <p:nvPr/>
        </p:nvSpPr>
        <p:spPr>
          <a:xfrm>
            <a:off x="4946904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5</a:t>
            </a:r>
            <a:endParaRPr lang="en-US" altLang="zh-CN" sz="5400" dirty="0"/>
          </a:p>
        </p:txBody>
      </p:sp>
      <p:sp>
        <p:nvSpPr>
          <p:cNvPr id="3" name="C_1_BD#6ab9fba44.fixed?color=61,88,159&amp;vtp=1&amp;bbb=1"/>
          <p:cNvSpPr/>
          <p:nvPr/>
        </p:nvSpPr>
        <p:spPr>
          <a:xfrm>
            <a:off x="0" y="3493008"/>
            <a:ext cx="12188952" cy="151790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What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an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adventure!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a21cf8b06?pid=ec0edf9a5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light,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soil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thirty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below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surface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ocean,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astonished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power.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光线照亮了海面以下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30英尺（约9米）的土地，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这股力量使我感到惊奇。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教材P75</a:t>
            </a:r>
            <a:endParaRPr lang="en-US" altLang="zh-CN" dirty="0"/>
          </a:p>
        </p:txBody>
      </p:sp>
      <p:pic>
        <p:nvPicPr>
          <p:cNvPr id="3" name="P_6_BD#a21cf8b06?pid=ec0edf9a5&amp;color=0,55,96&amp;mp=1&amp;tib=255,255,255&amp;iip=1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260ca64ff?pid=4acaf540b&amp;color=0,55,96&amp;vtp=1&amp;bbb=1"/>
          <p:cNvSpPr/>
          <p:nvPr/>
        </p:nvSpPr>
        <p:spPr>
          <a:xfrm>
            <a:off x="502920" y="27917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astonish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.使吃惊，使惊讶</a:t>
            </a:r>
            <a:endParaRPr lang="en-US" altLang="zh-CN" sz="2200" dirty="0"/>
          </a:p>
        </p:txBody>
      </p:sp>
      <p:pic>
        <p:nvPicPr>
          <p:cNvPr id="6" name="P_6_BD#7eef0466d?pid=260ca64ff&amp;color=0,55,96&amp;tib=255,255,255&amp;iip=14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352089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7" name="P_6_BD#7eef0466d?pid=260ca64ff&amp;color=0,55,96&amp;vtp=1&amp;bbb=1"/>
              <p:cNvSpPr/>
              <p:nvPr/>
            </p:nvSpPr>
            <p:spPr>
              <a:xfrm>
                <a:off x="502920" y="3288081"/>
                <a:ext cx="10570464" cy="25146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astonishes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sb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anose="02020603050405020304" pitchFamily="18" charset="0"/>
                    <a:ea typeface="微软雅黑" pitchFamily="34" charset="-122"/>
                    <a:cs typeface="Times New Roman" pitchFamily="34" charset="-120"/>
                  </a:rPr>
                  <a:t>…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使某人吃惊的是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……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It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astonished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me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that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no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one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had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thought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this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before.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使我感到惊讶的是以前谁也没想到这一点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kumimoji="0" lang="en-US" altLang="zh-CN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900" b="0" i="0" u="none" strike="noStrike" kern="0" cap="none" spc="0" normalizeH="0" baseline="0" noProof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①astonishing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.令人吃惊的</a:t>
                </a:r>
                <a:endParaRPr kumimoji="0" lang="en-US" altLang="zh-CN" sz="1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When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explorers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first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foot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upon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continent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North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America,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skies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lands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alive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with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astonishing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variety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wildlife.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当探险家们第一次踏上北美大陆时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天空和陆地充满了种类繁多的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野生动物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全国新高考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Ⅰ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sz="100" dirty="0">
                  <a:latin typeface="SimSun" panose="02010600030101010101" pitchFamily="2" charset="-122"/>
                </a:endParaRPr>
              </a:p>
            </p:txBody>
          </p:sp>
        </mc:Choice>
        <mc:Fallback>
          <p:sp>
            <p:nvSpPr>
              <p:cNvPr id="7" name="P_6_BD#7eef0466d?pid=260ca64ff&amp;color=0,55,96&amp;vtp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288081"/>
                <a:ext cx="10570464" cy="2514600"/>
              </a:xfrm>
              <a:prstGeom prst="rect">
                <a:avLst/>
              </a:prstGeom>
              <a:blipFill>
                <a:blip r:embed="rId5"/>
                <a:stretch>
                  <a:fillRect l="-1384" r="-461" b="-484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_6_BD#7eef0466d?pid=260ca64ff&amp;color=0,55,96&amp;tib=255,255,255&amp;iip=15&amp;vtp=1" descr="preencoded.png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4175049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7eef0466d?pid=260ca64ff&amp;color=0,55,96&amp;mp=1&amp;vtp=1&amp;bt=1&amp;bbb=1&amp;h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②astonished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.吃惊的，惊讶的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astonished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by/at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感到吃惊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astonished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感到吃惊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astonished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see/find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惊讶地看见/发现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astonished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u="sng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temple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original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condition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我们惊讶地发现那座寺庙仍然保持着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原貌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astonishment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.惊讶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astonishment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让某人吃惊的是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/with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astonishment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吃惊地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7eef0466d?pid=260ca64ff&amp;color=0,55,96&amp;mp=1&amp;vtp=1&amp;bt=1&amp;bbb=1&amp;hb=1"/>
          <p:cNvSpPr/>
          <p:nvPr/>
        </p:nvSpPr>
        <p:spPr>
          <a:xfrm>
            <a:off x="502920" y="1512000"/>
            <a:ext cx="10570464" cy="16505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solar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rays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shone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mass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easily,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consumed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colour,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clearly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1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distinguished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objects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distance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hundred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fifty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yards.阳光轻易地穿透水层，把（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海水中）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所有的色彩驱散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，我可以看清150码（约137米）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以内的物体。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教材P75</a:t>
            </a:r>
            <a:endParaRPr lang="en-US" altLang="zh-CN" dirty="0"/>
          </a:p>
        </p:txBody>
      </p:sp>
      <p:pic>
        <p:nvPicPr>
          <p:cNvPr id="3" name="P_6_BD#7eef0466d?pid=260ca64ff&amp;color=0,55,96&amp;mp=1&amp;tib=255,255,255&amp;iip=1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74694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797398efd?pid=4acaf540b&amp;color=0,55,96&amp;vtp=1&amp;bbb=1"/>
          <p:cNvSpPr/>
          <p:nvPr/>
        </p:nvSpPr>
        <p:spPr>
          <a:xfrm>
            <a:off x="502920" y="31981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consume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.消耗；吃；喝；饮</a:t>
            </a:r>
            <a:endParaRPr lang="en-US" altLang="zh-CN" sz="2200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6" name="P_6_BD#b77ff53bc?pid=797398efd&amp;color=0,55,96&amp;vtp=1&amp;bbb=1&amp;hb=1"/>
              <p:cNvSpPr/>
              <p:nvPr/>
            </p:nvSpPr>
            <p:spPr>
              <a:xfrm>
                <a:off x="502920" y="3694481"/>
                <a:ext cx="10570464" cy="838200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electricity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industry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u="sng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consumes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large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amounts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fossil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fuels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电力工业消耗大量的化石燃</a:t>
                </a:r>
              </a:p>
              <a:p>
                <a:pPr>
                  <a:lnSpc>
                    <a:spcPts val="3300"/>
                  </a:lnSpc>
                </a:pPr>
                <a:r>
                  <a:rPr lang="en-US" altLang="zh-CN" b="0" i="0">
                    <a:solidFill>
                      <a:srgbClr val="003760"/>
                    </a:solidFill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料</a:t>
                </a:r>
                <a:r>
                  <a:rPr lang="en-US" altLang="zh-CN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⟪</m:t>
                        </m:r>
                        <m:r>
                          <a:rPr lang="en-US" altLang="zh-CN" baseline="-1000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</a:rPr>
                          <m:t>牛津高阶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⟫</m:t>
                        </m:r>
                        <m:r>
                          <a:rPr lang="en-US" altLang="zh-CN" b="0" i="0" dirty="0">
                            <a:solidFill>
                              <a:srgbClr val="003760"/>
                            </a:solidFill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lang="en-US" altLang="zh-CN" sz="100" b="0" i="0" kern="0" spc="-99900" dirty="0">
                    <a:solidFill>
                      <a:srgbClr val="FFFFFF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lang="en-US" altLang="zh-CN" dirty="0"/>
              </a:p>
            </p:txBody>
          </p:sp>
        </mc:Choice>
        <mc:Fallback>
          <p:sp>
            <p:nvSpPr>
              <p:cNvPr id="6" name="P_6_BD#b77ff53bc?pid=797398efd&amp;color=0,55,96&amp;vtp=1&amp;bbb=1&amp;h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3694481"/>
                <a:ext cx="10570464" cy="838200"/>
              </a:xfrm>
              <a:prstGeom prst="rect">
                <a:avLst/>
              </a:prstGeom>
              <a:blipFill>
                <a:blip r:embed="rId4"/>
                <a:stretch>
                  <a:fillRect l="-1384" b="-1449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b77ff53bc?pid=797398efd&amp;color=0,55,96&amp;mp=1&amp;tib=255,255,255&amp;iip=1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b77ff53bc?pid=797398efd&amp;color=0,55,96&amp;mp=1&amp;vtp=1&amp;bt=1&amp;bbb=1"/>
          <p:cNvSpPr/>
          <p:nvPr/>
        </p:nvSpPr>
        <p:spPr>
          <a:xfrm>
            <a:off x="502920" y="1512000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consumer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.［C］消费者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；顾客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Health-conscious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consumers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information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food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注重健康的消费者想得到更多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有关他们所购买的食物的信息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②consumption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.［U］（能量、食物或材料的）消耗，消耗量；消费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claimed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exhaust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system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lower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fuel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consumption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据说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新的排气系统将会降低燃料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消耗量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5_BD#713a08233?pid=4acaf540b&amp;color=0,55,96&amp;vtp=1&amp;bt=1&amp;bbb=1"/>
          <p:cNvSpPr/>
          <p:nvPr/>
        </p:nvSpPr>
        <p:spPr>
          <a:xfrm>
            <a:off x="502920" y="1508760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distinguish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2200" dirty="0"/>
          </a:p>
        </p:txBody>
      </p:sp>
      <p:sp>
        <p:nvSpPr>
          <p:cNvPr id="3" name="P_6_BD#3c7b1c8fd?pid=713a08233&amp;color=0,55,96&amp;vtp=1&amp;bbb=1"/>
          <p:cNvSpPr/>
          <p:nvPr/>
        </p:nvSpPr>
        <p:spPr>
          <a:xfrm>
            <a:off x="502920" y="1995536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➊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看清;认出；听出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不用于进行时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distinguish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anything.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光线太暗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我什么也看不清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➋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区分;辨别;分清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Sometimes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reality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fantasy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distinguish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有时候现实和幻想很难区分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distinguish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（between）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B/distinguish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区分/辨别/分清A和B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distinguish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between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right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wrong明辨是非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distinguish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between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rumours.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我能辨别事实和传闻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features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distinguish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spoken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English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written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English.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这些是区别英语口语和书面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语的一些特征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5" name="P_6_BD#3c7b1c8fd?pid=713a08233&amp;color=0,55,96&amp;tib=255,255,255&amp;iip=18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730864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3c7b1c8fd?sp=1&amp;pid=713a08233&amp;color=0,55,96&amp;vtp=1&amp;bt=1&amp;bbb=1&amp;h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➌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（特质或特征）使有别于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distinguishes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forms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音乐的某种特质使其有别于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所有其他艺术形式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使出众;使受人青睐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distinguish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oneself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使（作为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）出众/著名/受人青睐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next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few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distinguished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himself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constitutional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scholar.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在接下来的几年里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他作为一名宪法研究领域的杰出学者而声名远扬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distinguished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.卓越的;显得重要的；高贵的</a:t>
            </a:r>
            <a:endParaRPr lang="en-US" altLang="zh-CN" dirty="0"/>
          </a:p>
        </p:txBody>
      </p:sp>
      <p:pic>
        <p:nvPicPr>
          <p:cNvPr id="4" name="P_6_BD#3c7b1c8fd?pid=713a08233&amp;color=0,55,96&amp;tib=255,255,255&amp;iip=19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23462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pic>
        <p:nvPicPr>
          <p:cNvPr id="7" name="P_6_BD#3c7b1c8fd?pid=713a08233&amp;color=0,55,96&amp;tib=255,255,255&amp;iip=20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4445573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3c7b1c8fd?pid=713a08233&amp;color=0,55,96&amp;mp=1&amp;vtp=1&amp;bt=1&amp;bbb=1&amp;hb=1"/>
          <p:cNvSpPr/>
          <p:nvPr/>
        </p:nvSpPr>
        <p:spPr>
          <a:xfrm>
            <a:off x="502920" y="1512000"/>
            <a:ext cx="10570464" cy="16505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Truly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another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heavier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Earth's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atmosphere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almost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clear.说真的，我四周的这些海水仿佛不过是另一种空气罢了，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虽然密度比地球的大气大，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但几乎是一样的透明。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教材P76</a:t>
            </a:r>
            <a:endParaRPr lang="en-US" altLang="zh-CN" dirty="0"/>
          </a:p>
        </p:txBody>
      </p:sp>
      <p:pic>
        <p:nvPicPr>
          <p:cNvPr id="3" name="P_6_BD#3c7b1c8fd?pid=713a08233&amp;color=0,55,96&amp;mp=1&amp;tib=255,255,255&amp;iip=21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74694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ddaeefddc?pid=4acaf540b&amp;color=0,55,96&amp;vtp=1&amp;bbb=1"/>
          <p:cNvSpPr/>
          <p:nvPr/>
        </p:nvSpPr>
        <p:spPr>
          <a:xfrm>
            <a:off x="502920" y="3198117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vt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.围绕；包围；环绕</a:t>
            </a:r>
            <a:endParaRPr lang="en-US" altLang="zh-CN" sz="2200" dirty="0"/>
          </a:p>
        </p:txBody>
      </p:sp>
      <p:pic>
        <p:nvPicPr>
          <p:cNvPr id="6" name="P_6_BD#470a33e37?pid=ddaeefddc&amp;color=0,55,96&amp;tib=255,255,255&amp;iip=22&amp;vtp=1" descr="preencoded.png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3758489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7" name="P_6_BD#470a33e37?pid=ddaeefddc&amp;color=0,55,96&amp;vtp=1&amp;bbb=1"/>
          <p:cNvSpPr/>
          <p:nvPr/>
        </p:nvSpPr>
        <p:spPr>
          <a:xfrm>
            <a:off x="502920" y="3694481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用B包围/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环绕A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with/by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被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围绕/包围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oneself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sb/sth喜欢结交某类人；喜欢身边总有某类东西；和某人/某物在一起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surrounded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with/by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trees.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湖边树木环绕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myself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positive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我喜欢结交积极乐观的人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470a33e37?pid=ddaeefddc&amp;color=0,55,96&amp;mp=1&amp;tib=255,255,255&amp;iip=23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6_BD#470a33e37?pid=ddaeefddc&amp;color=0,55,96&amp;mp=1&amp;vtp=1&amp;bt=1&amp;bbb=1"/>
          <p:cNvSpPr/>
          <p:nvPr/>
        </p:nvSpPr>
        <p:spPr>
          <a:xfrm>
            <a:off x="502920" y="151200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只用于名词前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）周围的；附近的（=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nearby）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scenery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fascinating.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周围的景色非常迷人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②surroundings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.］环境;周围的事物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comfortable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beautiful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surroundings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只有这样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我们才能生活在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更舒适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更美丽的环境中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_BD#470a33e37?pid=ddaeefddc&amp;color=0,55,96&amp;mp=1&amp;vtp=1&amp;bt=1&amp;bbb=1&amp;hb=1"/>
          <p:cNvSpPr/>
          <p:nvPr/>
        </p:nvSpPr>
        <p:spPr>
          <a:xfrm>
            <a:off x="502920" y="1512000"/>
            <a:ext cx="10570464" cy="123145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Shall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believed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depth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thirty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feet,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broad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daylight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?</a:t>
            </a:r>
            <a:r>
              <a:rPr lang="en-US" altLang="zh-CN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如果我说，在水下30英尺的地方，我可以像在大白天一样看得清楚，</a:t>
            </a: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有人会相信我吗？</a:t>
            </a:r>
          </a:p>
          <a:p>
            <a:pPr marL="0" marR="0" lvl="0" indent="0" algn="r" defTabSz="914400" rtl="0" eaLnBrk="1" fontAlgn="auto" latinLnBrk="0" hangingPunct="1">
              <a:lnSpc>
                <a:spcPts val="35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950" b="0" i="0" u="none" strike="noStrike" kern="0" cap="none" spc="-9990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 </a:t>
            </a: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</a:t>
            </a: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教材P76</a:t>
            </a:r>
            <a:endParaRPr lang="en-US" altLang="zh-CN" dirty="0"/>
          </a:p>
        </p:txBody>
      </p:sp>
      <p:pic>
        <p:nvPicPr>
          <p:cNvPr id="3" name="P_6_BD#470a33e37?pid=ddaeefddc&amp;color=0,55,96&amp;mp=1&amp;tib=255,255,255&amp;iip=24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691529" y="2335468"/>
            <a:ext cx="539496" cy="39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5" name="C_5_BD#fd4f7bf6d?pid=4acaf540b&amp;color=0,55,96&amp;vtp=1&amp;bbb=1"/>
          <p:cNvSpPr/>
          <p:nvPr/>
        </p:nvSpPr>
        <p:spPr>
          <a:xfrm>
            <a:off x="502920" y="2791716"/>
            <a:ext cx="10570464" cy="65735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depth</a:t>
            </a:r>
            <a:r>
              <a:rPr lang="en-US" altLang="zh-CN" sz="22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200" b="1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.深，深度；深刻；最深处；诚挚；强烈</a:t>
            </a:r>
            <a:endParaRPr lang="en-US" altLang="zh-CN" sz="2200" dirty="0"/>
          </a:p>
        </p:txBody>
      </p:sp>
      <p:sp>
        <p:nvSpPr>
          <p:cNvPr id="6" name="P_6_BD#248becc70?pid=fd4f7bf6d&amp;color=0,55,96&amp;vtp=1&amp;bbb=1&amp;hb=1"/>
          <p:cNvSpPr/>
          <p:nvPr/>
        </p:nvSpPr>
        <p:spPr>
          <a:xfrm>
            <a:off x="502920" y="328808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latest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remarkable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depth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她最新的那首诗很有深度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depths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memory,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在我的记忆最深处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我与父亲一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起做过的很多事仍然历历在目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248becc70?pid=fd4f7bf6d&amp;color=0,55,96&amp;vtp=1&amp;bt=1&amp;bbb=1"/>
          <p:cNvSpPr/>
          <p:nvPr/>
        </p:nvSpPr>
        <p:spPr>
          <a:xfrm>
            <a:off x="502920" y="1512000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词缀·联想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-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名词后缀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示动作或性质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length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长度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growth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成长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warmth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温暖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9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   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深入地；详细地</a:t>
            </a:r>
            <a:endParaRPr kumimoji="0" lang="en-US" altLang="zh-CN" sz="1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beyond/out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超出某人的理解力/能力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subject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这名科学家深入地探究了这个课题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completely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natural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science.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我对自然科学一窍不通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pic>
        <p:nvPicPr>
          <p:cNvPr id="3" name="P_6_BD#248becc70?pid=fd4f7bf6d&amp;color=0,55,96&amp;tib=255,255,255&amp;iip=2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12096" y="4108388"/>
            <a:ext cx="1124712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baa0887f3.fixed?pid=6ab9fba44&amp;color=61,88,159&amp;vtp=1&amp;bbb=1"/>
          <p:cNvSpPr/>
          <p:nvPr/>
        </p:nvSpPr>
        <p:spPr>
          <a:xfrm>
            <a:off x="795528" y="2642616"/>
            <a:ext cx="3136392" cy="143560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Ⅲ</a:t>
            </a:r>
            <a:endParaRPr lang="en-US" altLang="zh-CN" sz="4000" dirty="0"/>
          </a:p>
        </p:txBody>
      </p:sp>
      <p:sp>
        <p:nvSpPr>
          <p:cNvPr id="3" name="C_2_BD#baa0887f3.fixed?pid=6ab9fba44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5200"/>
              </a:lnSpc>
            </a:pP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Developing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ideas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5300"/>
              </a:lnSpc>
            </a:pP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Presenting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ideas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Reflection</a:t>
            </a:r>
            <a:endParaRPr lang="en-US" altLang="zh-CN" sz="43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6_BD#248becc70?pid=fd4f7bf6d&amp;color=0,55,96&amp;tib=255,255,255&amp;iip=26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8098" y="1576008"/>
            <a:ext cx="978408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3" name="P_6_BD#248becc70?pid=fd4f7bf6d&amp;color=0,55,96&amp;vtp=1&amp;bt=1&amp;bbb=1"/>
              <p:cNvSpPr/>
              <p:nvPr/>
            </p:nvSpPr>
            <p:spPr>
              <a:xfrm>
                <a:off x="502920" y="1512000"/>
                <a:ext cx="10570464" cy="3284855"/>
              </a:xfrm>
              <a:prstGeom prst="rect">
                <a:avLst/>
              </a:prstGeom>
              <a:noFill/>
              <a:ln/>
            </p:spPr>
            <p:txBody>
              <a:bodyPr wrap="none" lIns="0" tIns="0" rIns="0" bIns="0" rtlCol="0" anchor="t"/>
              <a:lstStyle/>
              <a:p>
                <a:pPr algn="l">
                  <a:lnSpc>
                    <a:spcPts val="3300"/>
                  </a:lnSpc>
                </a:pPr>
                <a:r>
                  <a:rPr lang="en-US" altLang="zh-CN" sz="900" b="0" i="0" kern="0">
                    <a:solidFill>
                      <a:srgbClr val="FFFFFF"/>
                    </a:solidFill>
                    <a:latin typeface="SimSun" panose="02010600030101010101" pitchFamily="2" charset="-122"/>
                    <a:ea typeface="微软雅黑" pitchFamily="34" charset="-122"/>
                    <a:cs typeface="Times New Roman" pitchFamily="34" charset="-120"/>
                  </a:rPr>
                  <a:t>                  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①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deep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adj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.深的；深奥的；严重的</a:t>
                </a:r>
                <a:r>
                  <a:rPr lang="en-US" altLang="zh-CN" sz="1800" b="0" i="1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adv</a:t>
                </a:r>
                <a:r>
                  <a:rPr lang="en-US" altLang="zh-CN" sz="1800" b="0" i="0" dirty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.在深处</a:t>
                </a:r>
                <a:r>
                  <a:rPr lang="en-US" altLang="zh-CN" sz="1800" b="0" i="0">
                    <a:solidFill>
                      <a:srgbClr val="003760"/>
                    </a:solidFill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；深深地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deep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thought陷入沉思（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常作状语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）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Adults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are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portrayed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alone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many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settings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poses—absorbed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volume,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deep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thought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lost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in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moment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of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leisure.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成年人被描绘成独自出现在许多场景和姿势中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——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沉浸在一卷书中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陷入沉思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或迷</a:t>
                </a: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失在片刻的闲暇中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kumimoji="0" lang="en-US" altLang="zh-CN" sz="1800" b="0" i="1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</m:ctrlPr>
                      </m:sSubPr>
                      <m:e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​</m:t>
                        </m:r>
                      </m:e>
                      <m:sub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［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2023</m:t>
                        </m:r>
                        <m:r>
                          <a:rPr kumimoji="0" lang="en-US" altLang="zh-CN" sz="1800" b="0" i="0" u="none" strike="noStrike" kern="1200" cap="none" spc="0" normalizeH="0" baseline="-10000" noProof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cs typeface="+mn-cs"/>
                          </a:rPr>
                          <m:t>全国新课标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Ⅱ</m:t>
                        </m:r>
                        <m:r>
                          <a:rPr kumimoji="0" lang="en-US" altLang="zh-CN" sz="1800" b="0" i="0" u="none" strike="noStrike" kern="1200" cap="none" spc="0" normalizeH="0" baseline="0" noProof="0" dirty="0">
                            <a:ln>
                              <a:noFill/>
                            </a:ln>
                            <a:solidFill>
                              <a:srgbClr val="003760"/>
                            </a:solidFill>
                            <a:effectLst/>
                            <a:uLnTx/>
                            <a:uFillTx/>
                            <a:latin typeface="Cambria Math" panose="02040503050406030204" pitchFamily="18" charset="0"/>
                            <a:ea typeface="微软雅黑" pitchFamily="34" charset="-122"/>
                            <a:cs typeface="Times New Roman" pitchFamily="34" charset="-120"/>
                          </a:rPr>
                          <m:t>］</m:t>
                        </m:r>
                      </m:sub>
                    </m:sSub>
                  </m:oMath>
                </a14:m>
                <a:r>
                  <a:rPr kumimoji="0" lang="en-US" altLang="zh-CN" sz="100" b="0" i="0" u="none" strike="noStrike" kern="0" cap="none" spc="-99900" normalizeH="0" baseline="0" noProof="0" dirty="0">
                    <a:ln>
                      <a:noFill/>
                    </a:ln>
                    <a:solidFill>
                      <a:srgbClr val="FFFFFF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 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②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deeply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adv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.（程度）很深地；强烈地；非常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3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③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deepen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vi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.&amp;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.（使）变深；加强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1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vt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.加深（理解）</a:t>
                </a:r>
                <a:endParaRPr kumimoji="0" lang="en-US" altLang="zh-CN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等线" panose="02010600030101010101" pitchFamily="2" charset="-122"/>
                  <a:cs typeface="+mn-cs"/>
                </a:endParaRPr>
              </a:p>
              <a:p>
                <a:pPr marL="0" marR="0" lvl="0" indent="0" defTabSz="914400" rtl="0" eaLnBrk="1" fontAlgn="auto" latinLnBrk="0" hangingPunct="1">
                  <a:lnSpc>
                    <a:spcPts val="31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We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should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sng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deepen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understanding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and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transform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our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SimSun" pitchFamily="34" charset="0"/>
                    <a:ea typeface="SimSun" pitchFamily="34" charset="-122"/>
                    <a:cs typeface="SimSun" pitchFamily="34" charset="-120"/>
                  </a:rPr>
                  <a:t> 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concepts.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我们应当加深理解</a:t>
                </a:r>
                <a:r>
                  <a:rPr kumimoji="0" lang="en-US" altLang="zh-CN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，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楷体" pitchFamily="34" charset="-122"/>
                    <a:cs typeface="Times New Roman" pitchFamily="34" charset="-120"/>
                  </a:rPr>
                  <a:t>转变观念</a:t>
                </a:r>
                <a:r>
                  <a:rPr kumimoji="0" lang="en-US" altLang="zh-CN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3760"/>
                    </a:solidFill>
                    <a:effectLst/>
                    <a:uLnTx/>
                    <a:uFillTx/>
                    <a:latin typeface="Times New Roman" pitchFamily="34" charset="0"/>
                    <a:ea typeface="微软雅黑" pitchFamily="34" charset="-122"/>
                    <a:cs typeface="Times New Roman" pitchFamily="34" charset="-120"/>
                  </a:rPr>
                  <a:t>。</a:t>
                </a:r>
                <a:endParaRPr lang="en-US" altLang="zh-CN" sz="100" dirty="0"/>
              </a:p>
            </p:txBody>
          </p:sp>
        </mc:Choice>
        <mc:Fallback>
          <p:sp>
            <p:nvSpPr>
              <p:cNvPr id="3" name="P_6_BD#248becc70?pid=fd4f7bf6d&amp;color=0,55,96&amp;vtp=1&amp;bt=1&amp;bbb=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920" y="1512000"/>
                <a:ext cx="10570464" cy="3284855"/>
              </a:xfrm>
              <a:prstGeom prst="rect">
                <a:avLst/>
              </a:prstGeom>
              <a:blipFill>
                <a:blip r:embed="rId4"/>
                <a:stretch>
                  <a:fillRect l="-1384" r="-923" b="-4453"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6#248becc70?pid=fd4f7bf6d&amp;color=0,55,96&amp;vtp=1&amp;bt=1&amp;bbb=1&amp;hb=1"/>
          <p:cNvSpPr/>
          <p:nvPr/>
        </p:nvSpPr>
        <p:spPr>
          <a:xfrm>
            <a:off x="502920" y="151200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特别注意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eep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和deeply均可以用作副词。deep一般表示具体的“深”，而deeply侧重表示感情上的“深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”；修饰具体的动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作时两者可换用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黄金埋藏于地下深处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mindless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words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hurt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deeply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我那些愚蠢的话一定深深地伤害了他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_4#41bdeaf62?pid=129a1b640&amp;color=0,55,96&amp;mp=1&amp;tib=255,255,255&amp;iip=27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40" y="1576008"/>
            <a:ext cx="877824" cy="2834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  <p:sp>
        <p:nvSpPr>
          <p:cNvPr id="3" name="P_4#41bdeaf62?pid=129a1b640&amp;color=0,55,96&amp;mp=1&amp;vtp=1&amp;bt=1&amp;bb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900" b="0" i="0" kern="0">
                <a:solidFill>
                  <a:srgbClr val="FFFFFF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            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动词不定式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（短语）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作目的状语</a:t>
            </a:r>
            <a:r>
              <a:rPr lang="en-US" altLang="zh-CN" sz="1800" b="1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不定式作目的状语的一般表现形式为to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do，但也常出现in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order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do，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do等复合形式，意为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“为了/以便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”。不定式作目的状语时，它的逻辑主语应与句子的主语保持一致。不定式作状语时，可位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于句首、句中或句末，so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do不能位于句首；当不定式位于句首时，通常用逗号将其与主句分隔开。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dictionary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English.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他想买一本词典来帮助他的儿子学英语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order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to/so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catch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bus.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他早起是为了赶上第一班公共汽车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To/In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order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sng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battle,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urgent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measures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immediately.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为了赢得这场战斗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我们必须立即采取一些紧急措施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48d97df94?pid=baa0887f3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写作仿</a:t>
            </a:r>
            <a:r>
              <a:rPr lang="en-US" altLang="zh-CN" sz="24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描述个人经历</a:t>
            </a:r>
            <a:endParaRPr lang="en-US" altLang="zh-CN" sz="2400" dirty="0"/>
          </a:p>
        </p:txBody>
      </p:sp>
      <p:sp>
        <p:nvSpPr>
          <p:cNvPr id="3" name="C_4_BD#7b575302f?pid=48d97df94&amp;color=0,55,96&amp;vtp=1&amp;bbb=1"/>
          <p:cNvSpPr/>
          <p:nvPr/>
        </p:nvSpPr>
        <p:spPr>
          <a:xfrm>
            <a:off x="502920" y="2040565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文体分析</a:t>
            </a:r>
            <a:endParaRPr lang="en-US" altLang="zh-CN" sz="2200" dirty="0"/>
          </a:p>
        </p:txBody>
      </p:sp>
      <p:sp>
        <p:nvSpPr>
          <p:cNvPr id="4" name="P_5#9cb9eecf9?sp=1&amp;pid=7b575302f&amp;color=0,55,96&amp;vtp=1&amp;bbb=1&amp;hb=1"/>
          <p:cNvSpPr/>
          <p:nvPr/>
        </p:nvSpPr>
        <p:spPr>
          <a:xfrm>
            <a:off x="502920" y="2530595"/>
            <a:ext cx="10570464" cy="161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1.文体介绍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描述个人经历属于记叙文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，主要介绍自己的一次有趣、有意义或留下深刻印象的经历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。此类文章应围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绕五个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w（who,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why）和一个h（how）展开。时态可用一般过去时和一般现在时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，描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述经历常用一般过去时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，描述景观及个人感受通常用一般现在时。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9cb9eecf9?sp=1&amp;pid=7b575302f&amp;color=0,55,96&amp;mp=1&amp;vtp=1&amp;bt=1&amp;bbb=1"/>
          <p:cNvSpPr/>
          <p:nvPr/>
        </p:nvSpPr>
        <p:spPr>
          <a:xfrm>
            <a:off x="502920" y="1517904"/>
            <a:ext cx="10570464" cy="28689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.篇章结构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（1）写作背景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开篇点题，总述自己的某次经历，介绍基本信息，包括时间、地点、人物等，引出下文。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（2）描述经历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详细介绍此次经历，从一定的角度入手，一般按时间或空间顺序进行描述。注意行文连贯性。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（3）个人的收获或感受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阐述本次经历带给自己的收获或感受。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93e1e358?pid=48d97df94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素材储备</a:t>
            </a:r>
            <a:endParaRPr lang="en-US" altLang="zh-CN" sz="2200" dirty="0"/>
          </a:p>
        </p:txBody>
      </p:sp>
      <p:sp>
        <p:nvSpPr>
          <p:cNvPr id="3" name="P_5#9440ad307?sp=1&amp;pid=393e1e358&amp;color=0,55,96&amp;vtp=1&amp;bbb=1&amp;hb=1"/>
          <p:cNvSpPr/>
          <p:nvPr/>
        </p:nvSpPr>
        <p:spPr>
          <a:xfrm>
            <a:off x="502920" y="2008625"/>
            <a:ext cx="10570464" cy="410572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1.提出主题的常用表达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unforgettable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我最难忘的一次经历是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always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recall.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这是我无法忘记并会一直想起的事情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a（n）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activity/programme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weekend.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上周末我参加了一项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活动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课程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unforgettable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summer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我曾有过难以忘怀的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经历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去年夏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天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purpose/aim/target/objective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a（n）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为了</a:t>
            </a:r>
            <a:r>
              <a:rPr lang="en-US" altLang="zh-CN" sz="1800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学校在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组织了一场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活动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enrich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students'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organised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Sunday.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为了丰富学生的校园生活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我校上周日组织了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dirty="0">
              <a:latin typeface="SimSun" panose="02010600030101010101" pitchFamily="2" charset="-122"/>
            </a:endParaRPr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9440ad307?sp=1&amp;pid=393e1e358&amp;color=0,55,96&amp;vtp=1&amp;bt=1&amp;bbb=1&amp;hb=1"/>
          <p:cNvSpPr/>
          <p:nvPr/>
        </p:nvSpPr>
        <p:spPr>
          <a:xfrm>
            <a:off x="502920" y="1517904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2.介绍活动过程的常用表达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arrival,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immediately.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我们一到达就马上开始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morning,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excitement.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清晨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我们从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出发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骑自行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车前往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兴奋不已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athed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sunshine,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occupied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沐浴在阳光下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我们忙于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everybody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spirits,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singing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laughing.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在去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的路上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每个人都兴致勃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勃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唱着笑着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arriving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divided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contest.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到那之后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我们被分成不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同的团队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并进行了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比赛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9440ad307?sp=1&amp;pid=393e1e358&amp;color=0,55,96&amp;vtp=1&amp;bt=1&amp;bbb=1&amp;hb=1"/>
          <p:cNvSpPr/>
          <p:nvPr/>
        </p:nvSpPr>
        <p:spPr>
          <a:xfrm>
            <a:off x="502920" y="1517904"/>
            <a:ext cx="10570464" cy="4672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3.描述感想的常用表达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achievement.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让我很有成就感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meaningful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benefited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的确很有意义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我从中获益颇多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ull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happiness,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proud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我感到很幸福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并很自豪我能为</a:t>
            </a:r>
            <a:r>
              <a:rPr lang="en-US" altLang="zh-CN" sz="1800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做这</a:t>
            </a:r>
          </a:p>
          <a:p>
            <a:pPr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么多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'll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forget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我将永远不会忘记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forever.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我将永远铭记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happy/sad/proud/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我因为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而感到很高兴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难过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自豪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/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Times New Roman" panose="02020603050405020304" pitchFamily="18" charset="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realise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只有在那时我才意识到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oday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happy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deed.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今天我感到很开心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因为我做了一件好事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remember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forever.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我将永远记住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endParaRPr lang="en-US" altLang="zh-CN" sz="1800" dirty="0">
              <a:latin typeface="SimSun" panose="02010600030101010101" pitchFamily="2" charset="-122"/>
            </a:endParaRP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I've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我从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中学到了很多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a0ed5b28f?pid=48d97df94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句子仿写</a:t>
            </a:r>
            <a:endParaRPr lang="en-US" altLang="zh-CN" sz="2200" dirty="0"/>
          </a:p>
        </p:txBody>
      </p:sp>
      <p:sp>
        <p:nvSpPr>
          <p:cNvPr id="3" name="QB_5_BD.90_1#9efda5bfe?sp=1&amp;pid=a0ed5b28f&amp;color=0,55,96&amp;vtp=1&amp;bbb=1"/>
          <p:cNvSpPr/>
          <p:nvPr/>
        </p:nvSpPr>
        <p:spPr>
          <a:xfrm>
            <a:off x="502920" y="2008625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1.在去农场的路上，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每个人都兴致勃勃。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2.我们一到达就马上开始学习如何采摘水果。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3.我将永远不会忘记自己这次冒险的经历。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4.这次经历的确很有意义，我从中获益颇多。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1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_____________________________________________________________</a:t>
            </a:r>
            <a:endParaRPr lang="en-US" altLang="zh-CN" sz="1800" dirty="0"/>
          </a:p>
        </p:txBody>
      </p:sp>
      <p:sp>
        <p:nvSpPr>
          <p:cNvPr id="5" name="QB_5_AN.91_1#9efda5bfe.blank?pid=a0ed5b28f&amp;color=0,55,96&amp;vpa=61&amp;vtp=1&amp;bbb=1"/>
          <p:cNvSpPr/>
          <p:nvPr/>
        </p:nvSpPr>
        <p:spPr>
          <a:xfrm>
            <a:off x="483076" y="2384545"/>
            <a:ext cx="57165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farm,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everybody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spirits.</a:t>
            </a:r>
            <a:endParaRPr lang="en-US" altLang="zh-CN" dirty="0"/>
          </a:p>
        </p:txBody>
      </p:sp>
      <p:sp>
        <p:nvSpPr>
          <p:cNvPr id="8" name="QB_5_AN.93_1#9efda5bfe.blank?pid=a0ed5b28f&amp;color=0,55,96&amp;vpa=62&amp;vtp=1&amp;bbb=1"/>
          <p:cNvSpPr/>
          <p:nvPr/>
        </p:nvSpPr>
        <p:spPr>
          <a:xfrm>
            <a:off x="508476" y="3222745"/>
            <a:ext cx="6463729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Upon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arrival,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began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pick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fruit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immediately.</a:t>
            </a:r>
            <a:endParaRPr lang="en-US" altLang="zh-CN" dirty="0"/>
          </a:p>
        </p:txBody>
      </p:sp>
      <p:sp>
        <p:nvSpPr>
          <p:cNvPr id="12" name="QB_5_AN.95_1#9efda5bfe.blank?pid=a0ed5b28f&amp;color=0,55,96&amp;vpa=63&amp;vtp=1&amp;bbb=1"/>
          <p:cNvSpPr/>
          <p:nvPr/>
        </p:nvSpPr>
        <p:spPr>
          <a:xfrm>
            <a:off x="737076" y="4060945"/>
            <a:ext cx="6468110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forget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adventure.</a:t>
            </a:r>
            <a:endParaRPr lang="en-US" altLang="zh-CN" dirty="0"/>
          </a:p>
        </p:txBody>
      </p:sp>
      <p:sp>
        <p:nvSpPr>
          <p:cNvPr id="13" name="QB_5_AN.96_1#9efda5bfe.blank?pid=a0ed5b28f&amp;color=0,55,96&amp;vpa=64&amp;vtp=1&amp;bbb=1"/>
          <p:cNvSpPr/>
          <p:nvPr/>
        </p:nvSpPr>
        <p:spPr>
          <a:xfrm>
            <a:off x="724376" y="4480045"/>
            <a:ext cx="7526401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adventure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forever.</a:t>
            </a:r>
            <a:endParaRPr lang="en-US" altLang="zh-CN" dirty="0"/>
          </a:p>
        </p:txBody>
      </p:sp>
      <p:sp>
        <p:nvSpPr>
          <p:cNvPr id="16" name="QB_5_AN.98_1#9efda5bfe.blank?pid=a0ed5b28f&amp;color=0,55,96&amp;vpa=65&amp;vtp=1&amp;bbb=1"/>
          <p:cNvSpPr/>
          <p:nvPr/>
        </p:nvSpPr>
        <p:spPr>
          <a:xfrm>
            <a:off x="533876" y="5297290"/>
            <a:ext cx="696753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really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meaningful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benefited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8" grpId="0" build="p" animBg="1"/>
      <p:bldP spid="12" grpId="0" build="p" animBg="1"/>
      <p:bldP spid="13" grpId="0" build="p" animBg="1"/>
      <p:bldP spid="16" grpId="0" build="p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f3f862c28?pid=48d97df94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模拟演练</a:t>
            </a:r>
            <a:endParaRPr lang="en-US" altLang="zh-CN" sz="2200" dirty="0"/>
          </a:p>
        </p:txBody>
      </p:sp>
      <p:sp>
        <p:nvSpPr>
          <p:cNvPr id="3" name="QO_5_BD.99_1#c2ae96544?pid=f3f862c28&amp;color=0,55,96&amp;vtp=1&amp;bbb=1"/>
          <p:cNvSpPr/>
          <p:nvPr/>
        </p:nvSpPr>
        <p:spPr>
          <a:xfrm>
            <a:off x="502920" y="201453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假设上周末，你参加了一场野外生存训练。请写一篇日记，记录这次经历，要点如下：</a:t>
            </a:r>
            <a:endParaRPr lang="en-US" altLang="zh-CN" sz="1800" dirty="0"/>
          </a:p>
        </p:txBody>
      </p:sp>
      <p:sp>
        <p:nvSpPr>
          <p:cNvPr id="4" name="QO_5_BD.99_2#c2ae96544?sp=1&amp;pid=f3f862c28&amp;color=0,55,96&amp;vtp=1&amp;bbb=1"/>
          <p:cNvSpPr/>
          <p:nvPr/>
        </p:nvSpPr>
        <p:spPr>
          <a:xfrm>
            <a:off x="502920" y="24105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1.早上带着必备用品（指南针、手电筒、地图等）出发；</a:t>
            </a:r>
            <a:endParaRPr lang="en-US" altLang="zh-CN" sz="1800" dirty="0"/>
          </a:p>
        </p:txBody>
      </p:sp>
      <p:sp>
        <p:nvSpPr>
          <p:cNvPr id="5" name="QO_5_BD.99_3#c2ae96544?sp=1&amp;pid=f3f862c28&amp;color=0,55,96&amp;vtp=1&amp;bbb=1"/>
          <p:cNvSpPr/>
          <p:nvPr/>
        </p:nvSpPr>
        <p:spPr>
          <a:xfrm>
            <a:off x="502920" y="28162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2.一路翻山越岭，险些在树林里迷路，幸亏有指南针指引方向；</a:t>
            </a:r>
            <a:endParaRPr lang="en-US" altLang="zh-CN" sz="1800" dirty="0"/>
          </a:p>
        </p:txBody>
      </p:sp>
      <p:sp>
        <p:nvSpPr>
          <p:cNvPr id="6" name="QO_5_BD.99_4#c2ae96544?sp=1&amp;pid=f3f862c28&amp;color=0,55,96&amp;vtp=1&amp;bbb=1"/>
          <p:cNvSpPr/>
          <p:nvPr/>
        </p:nvSpPr>
        <p:spPr>
          <a:xfrm>
            <a:off x="502920" y="32220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3.到达营地后，和朋友们搭帐篷并生火做饭；</a:t>
            </a:r>
            <a:endParaRPr lang="en-US" altLang="zh-CN" sz="1800" dirty="0"/>
          </a:p>
        </p:txBody>
      </p:sp>
      <p:sp>
        <p:nvSpPr>
          <p:cNvPr id="7" name="QO_5_BD.99_5#c2ae96544?sp=1&amp;pid=f3f862c28&amp;color=0,55,96&amp;vtp=1&amp;bbb=1"/>
          <p:cNvSpPr/>
          <p:nvPr/>
        </p:nvSpPr>
        <p:spPr>
          <a:xfrm>
            <a:off x="502920" y="3632835"/>
            <a:ext cx="10570464" cy="2449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4.这次经历的心得体会。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注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：1.写作词数应为80个左右；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.可以适当增加细节，以使行文连贯。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考词汇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：野外生存训练wilderness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survival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training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指南针compass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手电筒torch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aturday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26th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2021,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Sunny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________________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100_1#c2ae96544?pid=f3f862c28&amp;color=0,55,96&amp;mp=1&amp;vtp=1&amp;bt=1&amp;bbb=1"/>
          <p:cNvSpPr/>
          <p:nvPr/>
        </p:nvSpPr>
        <p:spPr>
          <a:xfrm>
            <a:off x="502920" y="1517904"/>
            <a:ext cx="10570464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思路引导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endParaRPr lang="en-US" altLang="zh-CN" sz="1800" dirty="0"/>
          </a:p>
        </p:txBody>
      </p:sp>
      <p:pic>
        <p:nvPicPr>
          <p:cNvPr id="3" name="QO_5_EX.100_2#c2ae96544?pid=f3f862c28&amp;color=0,55,96&amp;tib=255,255,255&amp;vtp=1" descr="preencoded.png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21208" y="2009013"/>
            <a:ext cx="5833872" cy="3447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alpha val="0"/>
                  </a:schemeClr>
                </a:solidFill>
              </a14:hiddenFill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101_1#c2ae96544?pid=f3f862c28&amp;color=0,55,96&amp;vtp=1&amp;bt=1&amp;bbb=1&amp;hb=1"/>
          <p:cNvSpPr/>
          <p:nvPr/>
        </p:nvSpPr>
        <p:spPr>
          <a:xfrm>
            <a:off x="502920" y="1517904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参考范文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aturday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26th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July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2021,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Sunny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wilderness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survival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training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programme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weekend.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morning,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necessaries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equipped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backpacks,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compass,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torch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out.On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climbed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hills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almost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forest.Luckily,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right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direction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compass.As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soon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arrived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campsite,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tents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cooking.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programme,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knowledge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gained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class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solve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problems.It</a:t>
            </a:r>
            <a:r>
              <a:rPr lang="en-US" altLang="zh-CN" sz="1800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quite</a:t>
            </a:r>
            <a:r>
              <a:rPr lang="en-US" altLang="zh-CN" b="0" i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unforgettable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experience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5#9f43fe74d?sp=1&amp;pid=f3f862c28&amp;color=0,55,96&amp;vtp=1&amp;bt=1&amp;bbb=1"/>
          <p:cNvSpPr/>
          <p:nvPr/>
        </p:nvSpPr>
        <p:spPr>
          <a:xfrm>
            <a:off x="502920" y="1517904"/>
            <a:ext cx="10570464" cy="24496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请总结你学到的有用表达：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高级词汇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高级句式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</a:t>
            </a:r>
            <a:endParaRPr lang="en-US" altLang="zh-CN" sz="1800" dirty="0"/>
          </a:p>
          <a:p>
            <a:pPr algn="r">
              <a:lnSpc>
                <a:spcPts val="31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应练习见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《巩固练》L53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_3#f807c3a4c?pid=baa0887f3&amp;color=0,55,96&amp;vtp=1&amp;bt=1&amp;bbb=1"/>
          <p:cNvSpPr/>
          <p:nvPr/>
        </p:nvSpPr>
        <p:spPr>
          <a:xfrm>
            <a:off x="502920" y="1512000"/>
            <a:ext cx="10570464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r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对应练习见《巩固练》L53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敲</a:t>
            </a:r>
            <a:r>
              <a:rPr lang="en-US" altLang="zh-CN" sz="1800" b="1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黑板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1.语言知识：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charge,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ahead,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astonish,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consume,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distinguish,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depth,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动词不定式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（短语）作目的状语等。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1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2.语言技能：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能够通过上下文线索推断词语的含义；能够清楚地描述自己的一次经历。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04889748?pid=d57f8c61b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必刷词汇</a:t>
            </a:r>
            <a:endParaRPr lang="en-US" altLang="zh-CN" sz="2400" dirty="0"/>
          </a:p>
        </p:txBody>
      </p:sp>
      <p:sp>
        <p:nvSpPr>
          <p:cNvPr id="3" name="QB_5_BD.1_1#adc224b4e?pid=b04889748&amp;color=0,55,96&amp;vtp=1&amp;bbb=1"/>
          <p:cNvSpPr/>
          <p:nvPr/>
        </p:nvSpPr>
        <p:spPr>
          <a:xfrm>
            <a:off x="502920" y="2045175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1.league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（旧时长度单位，相当于3英里或3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海里）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2.submarine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3.helmet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4.vibration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5.atom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.主管，负责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.（向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）收费；控告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.船长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.在前面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.章节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.坚果（仁）</a:t>
            </a:r>
            <a:endParaRPr lang="en-US" altLang="zh-CN" sz="1800" dirty="0"/>
          </a:p>
        </p:txBody>
      </p:sp>
      <p:sp>
        <p:nvSpPr>
          <p:cNvPr id="4" name="QB_5_AN.2_1#adc224b4e.blank?pid=b04889748&amp;color=0,55,96&amp;vpa=1&amp;vtp=1&amp;bbb=1"/>
          <p:cNvSpPr/>
          <p:nvPr/>
        </p:nvSpPr>
        <p:spPr>
          <a:xfrm>
            <a:off x="1562576" y="2014695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里格</a:t>
            </a:r>
            <a:endParaRPr lang="en-US" altLang="zh-CN" dirty="0"/>
          </a:p>
        </p:txBody>
      </p:sp>
      <p:sp>
        <p:nvSpPr>
          <p:cNvPr id="6" name="QB_5_AN.4_1#adc224b4e.blank?pid=b04889748&amp;color=0,55,96&amp;vpa=2&amp;vtp=1&amp;bbb=1"/>
          <p:cNvSpPr/>
          <p:nvPr/>
        </p:nvSpPr>
        <p:spPr>
          <a:xfrm>
            <a:off x="1918176" y="2433795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潜（水）艇</a:t>
            </a:r>
            <a:endParaRPr lang="en-US" altLang="zh-CN" dirty="0"/>
          </a:p>
        </p:txBody>
      </p:sp>
      <p:sp>
        <p:nvSpPr>
          <p:cNvPr id="8" name="QB_5_AN.6_1#adc224b4e.blank?pid=b04889748&amp;color=0,55,96&amp;vpa=3&amp;vtp=1&amp;bbb=1"/>
          <p:cNvSpPr/>
          <p:nvPr/>
        </p:nvSpPr>
        <p:spPr>
          <a:xfrm>
            <a:off x="1587976" y="2852895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头盔，钢盔</a:t>
            </a:r>
            <a:endParaRPr lang="en-US" altLang="zh-CN" dirty="0"/>
          </a:p>
        </p:txBody>
      </p:sp>
      <p:sp>
        <p:nvSpPr>
          <p:cNvPr id="10" name="QB_5_AN.8_1#adc224b4e.blank?pid=b04889748&amp;color=0,55,96&amp;vpa=4&amp;vtp=1&amp;bbb=1"/>
          <p:cNvSpPr/>
          <p:nvPr/>
        </p:nvSpPr>
        <p:spPr>
          <a:xfrm>
            <a:off x="1791176" y="3271995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震颤，震动</a:t>
            </a:r>
            <a:endParaRPr lang="en-US" altLang="zh-CN" dirty="0"/>
          </a:p>
        </p:txBody>
      </p:sp>
      <p:sp>
        <p:nvSpPr>
          <p:cNvPr id="12" name="QB_5_AN.10_1#adc224b4e.blank?pid=b04889748&amp;color=0,55,96&amp;vpa=5&amp;vtp=1&amp;bbb=1"/>
          <p:cNvSpPr/>
          <p:nvPr/>
        </p:nvSpPr>
        <p:spPr>
          <a:xfrm>
            <a:off x="1422876" y="3691095"/>
            <a:ext cx="6238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原子</a:t>
            </a:r>
            <a:endParaRPr lang="en-US" altLang="zh-CN" dirty="0"/>
          </a:p>
        </p:txBody>
      </p:sp>
      <p:sp>
        <p:nvSpPr>
          <p:cNvPr id="14" name="QB_5_AN.12_1#adc224b4e.blank?pid=b04889748&amp;color=0,55,96&amp;vpa=6&amp;vtp=1&amp;bbb=1"/>
          <p:cNvSpPr/>
          <p:nvPr/>
        </p:nvSpPr>
        <p:spPr>
          <a:xfrm>
            <a:off x="667226" y="4097495"/>
            <a:ext cx="772160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charge</a:t>
            </a:r>
            <a:endParaRPr lang="en-US" altLang="zh-CN" dirty="0"/>
          </a:p>
        </p:txBody>
      </p:sp>
      <p:sp>
        <p:nvSpPr>
          <p:cNvPr id="16" name="QB_5_AN.14_1#adc224b4e.blank?pid=b04889748&amp;color=0,55,96&amp;vpa=7&amp;vtp=1&amp;bbb=1"/>
          <p:cNvSpPr/>
          <p:nvPr/>
        </p:nvSpPr>
        <p:spPr>
          <a:xfrm>
            <a:off x="692626" y="4516595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captain</a:t>
            </a:r>
            <a:endParaRPr lang="en-US" altLang="zh-CN" dirty="0"/>
          </a:p>
        </p:txBody>
      </p:sp>
      <p:sp>
        <p:nvSpPr>
          <p:cNvPr id="18" name="QB_5_AN.16_1#adc224b4e.blank?pid=b04889748&amp;color=0,55,96&amp;vpa=8&amp;vtp=1&amp;bbb=1"/>
          <p:cNvSpPr/>
          <p:nvPr/>
        </p:nvSpPr>
        <p:spPr>
          <a:xfrm>
            <a:off x="641826" y="4948395"/>
            <a:ext cx="700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ahead</a:t>
            </a:r>
            <a:endParaRPr lang="en-US" altLang="zh-CN" dirty="0"/>
          </a:p>
        </p:txBody>
      </p:sp>
      <p:sp>
        <p:nvSpPr>
          <p:cNvPr id="20" name="QB_5_AN.18_1#adc224b4e.blank?pid=b04889748&amp;color=0,55,96&amp;vpa=9&amp;vtp=1&amp;bbb=1"/>
          <p:cNvSpPr/>
          <p:nvPr/>
        </p:nvSpPr>
        <p:spPr>
          <a:xfrm>
            <a:off x="692626" y="5354795"/>
            <a:ext cx="839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chapter</a:t>
            </a:r>
            <a:endParaRPr lang="en-US" altLang="zh-CN" dirty="0"/>
          </a:p>
        </p:txBody>
      </p:sp>
      <p:sp>
        <p:nvSpPr>
          <p:cNvPr id="22" name="QB_5_AN.20_1#adc224b4e.blank?pid=b04889748&amp;color=0,55,96&amp;vpa=10&amp;vtp=1&amp;bbb=1"/>
          <p:cNvSpPr/>
          <p:nvPr/>
        </p:nvSpPr>
        <p:spPr>
          <a:xfrm>
            <a:off x="768826" y="5765640"/>
            <a:ext cx="458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nut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  <p:bldP spid="14" grpId="0" build="p" animBg="1"/>
      <p:bldP spid="16" grpId="0" build="p" animBg="1"/>
      <p:bldP spid="18" grpId="0" build="p" animBg="1"/>
      <p:bldP spid="20" grpId="0" build="p" animBg="1"/>
      <p:bldP spid="22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1_1#418b447af?pid=b04889748&amp;color=0,55,96&amp;vtp=1&amp;bt=1&amp;bbb=1"/>
          <p:cNvSpPr/>
          <p:nvPr/>
        </p:nvSpPr>
        <p:spPr>
          <a:xfrm>
            <a:off x="502920" y="1508759"/>
            <a:ext cx="10570464" cy="27927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.光线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，光束</a:t>
            </a: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.岸，滨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.地毯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之下，在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正下方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.居民，住户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16.fascinated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.深深吸引；迷住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.魅力；</a:t>
            </a: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入迷</a:t>
            </a:r>
            <a:endParaRPr lang="en-US" altLang="zh-CN" sz="1800" dirty="0"/>
          </a:p>
        </p:txBody>
      </p:sp>
      <p:sp>
        <p:nvSpPr>
          <p:cNvPr id="3" name="QB_5_AN.22_1#418b447af.blank?pid=b04889748&amp;color=0,55,96&amp;vpa=11&amp;vtp=1&amp;bbb=1"/>
          <p:cNvSpPr/>
          <p:nvPr/>
        </p:nvSpPr>
        <p:spPr>
          <a:xfrm>
            <a:off x="760317" y="1466595"/>
            <a:ext cx="458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ray</a:t>
            </a:r>
            <a:endParaRPr lang="en-US" altLang="zh-CN" dirty="0"/>
          </a:p>
        </p:txBody>
      </p:sp>
      <p:sp>
        <p:nvSpPr>
          <p:cNvPr id="5" name="QB_5_AN.24_1#418b447af.blank?pid=b04889748&amp;color=0,55,96&amp;vpa=12&amp;vtp=1&amp;bbb=1"/>
          <p:cNvSpPr/>
          <p:nvPr/>
        </p:nvSpPr>
        <p:spPr>
          <a:xfrm>
            <a:off x="781526" y="1885695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shore</a:t>
            </a:r>
            <a:endParaRPr lang="en-US" altLang="zh-CN" dirty="0"/>
          </a:p>
        </p:txBody>
      </p:sp>
      <p:sp>
        <p:nvSpPr>
          <p:cNvPr id="7" name="QB_5_AN.26_1#418b447af.blank?pid=b04889748&amp;color=0,55,96&amp;vpa=13&amp;vtp=1&amp;bbb=1"/>
          <p:cNvSpPr/>
          <p:nvPr/>
        </p:nvSpPr>
        <p:spPr>
          <a:xfrm>
            <a:off x="806926" y="2279395"/>
            <a:ext cx="725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carpet</a:t>
            </a:r>
            <a:endParaRPr lang="en-US" altLang="zh-CN" dirty="0"/>
          </a:p>
        </p:txBody>
      </p:sp>
      <p:sp>
        <p:nvSpPr>
          <p:cNvPr id="9" name="QB_5_AN.28_1#418b447af.blank?pid=b04889748&amp;color=0,55,96&amp;vpa=14&amp;vtp=1&amp;bbb=1"/>
          <p:cNvSpPr/>
          <p:nvPr/>
        </p:nvSpPr>
        <p:spPr>
          <a:xfrm>
            <a:off x="781526" y="2698495"/>
            <a:ext cx="877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beneath</a:t>
            </a:r>
            <a:endParaRPr lang="en-US" altLang="zh-CN" dirty="0"/>
          </a:p>
        </p:txBody>
      </p:sp>
      <p:sp>
        <p:nvSpPr>
          <p:cNvPr id="11" name="QB_5_AN.30_1#418b447af.blank?pid=b04889748&amp;color=0,55,96&amp;vpa=15&amp;vtp=1&amp;bbb=1"/>
          <p:cNvSpPr/>
          <p:nvPr/>
        </p:nvSpPr>
        <p:spPr>
          <a:xfrm>
            <a:off x="781526" y="3104895"/>
            <a:ext cx="890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resident</a:t>
            </a:r>
            <a:endParaRPr lang="en-US" altLang="zh-CN" dirty="0"/>
          </a:p>
        </p:txBody>
      </p:sp>
      <p:sp>
        <p:nvSpPr>
          <p:cNvPr id="13" name="QB_5_AN.32_1#418b447af.blank?pid=b04889748&amp;color=0,55,96&amp;vpa=16&amp;vtp=1&amp;bbb=1"/>
          <p:cNvSpPr/>
          <p:nvPr/>
        </p:nvSpPr>
        <p:spPr>
          <a:xfrm>
            <a:off x="2184876" y="3511295"/>
            <a:ext cx="2452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被迷住的，被吸引住的</a:t>
            </a:r>
            <a:endParaRPr lang="en-US" altLang="zh-CN" dirty="0"/>
          </a:p>
        </p:txBody>
      </p:sp>
      <p:sp>
        <p:nvSpPr>
          <p:cNvPr id="14" name="QB_5_AN.33_1#418b447af.blank?pid=b04889748&amp;color=0,55,96&amp;vpa=17&amp;vtp=1&amp;bbb=1"/>
          <p:cNvSpPr/>
          <p:nvPr/>
        </p:nvSpPr>
        <p:spPr>
          <a:xfrm>
            <a:off x="5499576" y="3511295"/>
            <a:ext cx="979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fascinate</a:t>
            </a:r>
            <a:endParaRPr lang="en-US" altLang="zh-CN" dirty="0"/>
          </a:p>
        </p:txBody>
      </p:sp>
      <p:sp>
        <p:nvSpPr>
          <p:cNvPr id="15" name="QB_5_AN.34_1#418b447af.blank?pid=b04889748&amp;color=0,55,96&amp;vpa=18&amp;vtp=1&amp;bbb=1"/>
          <p:cNvSpPr/>
          <p:nvPr/>
        </p:nvSpPr>
        <p:spPr>
          <a:xfrm>
            <a:off x="8757125" y="3511295"/>
            <a:ext cx="1169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fascination</a:t>
            </a:r>
            <a:endParaRPr lang="en-US" altLang="zh-CN" dirty="0"/>
          </a:p>
        </p:txBody>
      </p:sp>
      <p:sp>
        <p:nvSpPr>
          <p:cNvPr id="16" name="QB_5_BD.35_1#e5fa43202?sp=1&amp;pid=b04889748&amp;color=0,55,96&amp;vtp=1&amp;bbb=1"/>
          <p:cNvSpPr/>
          <p:nvPr/>
        </p:nvSpPr>
        <p:spPr>
          <a:xfrm>
            <a:off x="502920" y="4294886"/>
            <a:ext cx="10570464" cy="7480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.仆人，佣人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拓展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公务员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想①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.提供；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服务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.服务；接待</a:t>
            </a:r>
            <a:endParaRPr lang="en-US" altLang="zh-CN" sz="1800" dirty="0"/>
          </a:p>
        </p:txBody>
      </p:sp>
      <p:sp>
        <p:nvSpPr>
          <p:cNvPr id="17" name="QB_5_AN.36_1#e5fa43202.blank?pid=b04889748&amp;color=0,55,96&amp;vpa=19&amp;vtp=1&amp;bbb=1"/>
          <p:cNvSpPr/>
          <p:nvPr/>
        </p:nvSpPr>
        <p:spPr>
          <a:xfrm>
            <a:off x="806926" y="4265422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servant</a:t>
            </a:r>
            <a:endParaRPr lang="en-US" altLang="zh-CN" dirty="0"/>
          </a:p>
        </p:txBody>
      </p:sp>
      <p:sp>
        <p:nvSpPr>
          <p:cNvPr id="18" name="QB_5_AN.37_1#e5fa43202.blank?pid=b04889748&amp;color=0,55,96&amp;vpa=20&amp;vtp=1&amp;bbb=1"/>
          <p:cNvSpPr/>
          <p:nvPr/>
        </p:nvSpPr>
        <p:spPr>
          <a:xfrm>
            <a:off x="3924776" y="4252722"/>
            <a:ext cx="738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public</a:t>
            </a:r>
            <a:endParaRPr lang="en-US" altLang="zh-CN" dirty="0"/>
          </a:p>
        </p:txBody>
      </p:sp>
      <p:sp>
        <p:nvSpPr>
          <p:cNvPr id="19" name="QB_5_AN.38_1#e5fa43202.blank?pid=b04889748&amp;color=0,55,96&amp;vpa=21&amp;vtp=1&amp;bbb=1"/>
          <p:cNvSpPr/>
          <p:nvPr/>
        </p:nvSpPr>
        <p:spPr>
          <a:xfrm>
            <a:off x="4851876" y="4265422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servant</a:t>
            </a:r>
            <a:endParaRPr lang="en-US" altLang="zh-CN" dirty="0"/>
          </a:p>
        </p:txBody>
      </p:sp>
      <p:sp>
        <p:nvSpPr>
          <p:cNvPr id="20" name="QB_5_AN.39_1#e5fa43202.blank?pid=b04889748&amp;color=0,55,96&amp;vpa=22&amp;vtp=1&amp;bbb=1"/>
          <p:cNvSpPr/>
          <p:nvPr/>
        </p:nvSpPr>
        <p:spPr>
          <a:xfrm>
            <a:off x="1181576" y="4650613"/>
            <a:ext cx="649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serve</a:t>
            </a:r>
            <a:endParaRPr lang="en-US" altLang="zh-CN" dirty="0"/>
          </a:p>
        </p:txBody>
      </p:sp>
      <p:sp>
        <p:nvSpPr>
          <p:cNvPr id="21" name="QB_5_AN.40_1#e5fa43202.blank?pid=b04889748&amp;color=0,55,96&amp;vpa=23&amp;vtp=1&amp;bbb=1"/>
          <p:cNvSpPr/>
          <p:nvPr/>
        </p:nvSpPr>
        <p:spPr>
          <a:xfrm>
            <a:off x="3600926" y="4650613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service</a:t>
            </a:r>
            <a:endParaRPr lang="en-US" altLang="zh-CN" dirty="0"/>
          </a:p>
        </p:txBody>
      </p:sp>
      <p:sp>
        <p:nvSpPr>
          <p:cNvPr id="22" name="QB_5_BD.41_1#92409337a?pid=b04889748&amp;color=0,55,96&amp;vtp=1&amp;bbb=1"/>
          <p:cNvSpPr/>
          <p:nvPr/>
        </p:nvSpPr>
        <p:spPr>
          <a:xfrm>
            <a:off x="502920" y="5092636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.（光、声等的）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强度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.强烈的</a:t>
            </a:r>
            <a:endParaRPr lang="en-US" altLang="zh-CN" sz="1800" dirty="0"/>
          </a:p>
        </p:txBody>
      </p:sp>
      <p:sp>
        <p:nvSpPr>
          <p:cNvPr id="23" name="QB_5_AN.42_1#92409337a.blank?pid=b04889748&amp;color=0,55,96&amp;vpa=24&amp;vtp=1&amp;bbb=1"/>
          <p:cNvSpPr/>
          <p:nvPr/>
        </p:nvSpPr>
        <p:spPr>
          <a:xfrm>
            <a:off x="806926" y="5041963"/>
            <a:ext cx="954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intensity</a:t>
            </a:r>
            <a:endParaRPr lang="en-US" altLang="zh-CN" dirty="0"/>
          </a:p>
        </p:txBody>
      </p:sp>
      <p:sp>
        <p:nvSpPr>
          <p:cNvPr id="24" name="QB_5_AN.43_1#92409337a.blank?pid=b04889748&amp;color=0,55,96&amp;vpa=25&amp;vtp=1&amp;bbb=1"/>
          <p:cNvSpPr/>
          <p:nvPr/>
        </p:nvSpPr>
        <p:spPr>
          <a:xfrm>
            <a:off x="4699476" y="5041963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intense</a:t>
            </a:r>
            <a:endParaRPr lang="en-US" altLang="zh-CN" dirty="0"/>
          </a:p>
        </p:txBody>
      </p:sp>
      <p:sp>
        <p:nvSpPr>
          <p:cNvPr id="25" name="QB_5_BD.44_1#89ea6bb25?sp=1&amp;pid=b04889748&amp;color=0,55,96&amp;vtp=1&amp;bbb=1"/>
          <p:cNvSpPr/>
          <p:nvPr/>
        </p:nvSpPr>
        <p:spPr>
          <a:xfrm>
            <a:off x="502920" y="5488051"/>
            <a:ext cx="10570464" cy="7480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.深，深度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.深的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深深地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.加深</a:t>
            </a:r>
            <a:endParaRPr lang="en-US" altLang="zh-CN" sz="1800" dirty="0"/>
          </a:p>
        </p:txBody>
      </p:sp>
      <p:sp>
        <p:nvSpPr>
          <p:cNvPr id="26" name="QB_5_AN.45_1#89ea6bb25.blank?pid=b04889748&amp;color=0,55,96&amp;vpa=26&amp;vtp=1&amp;bbb=1"/>
          <p:cNvSpPr/>
          <p:nvPr/>
        </p:nvSpPr>
        <p:spPr>
          <a:xfrm>
            <a:off x="768826" y="5445887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depth</a:t>
            </a:r>
            <a:endParaRPr lang="en-US" altLang="zh-CN" dirty="0"/>
          </a:p>
        </p:txBody>
      </p:sp>
      <p:sp>
        <p:nvSpPr>
          <p:cNvPr id="27" name="QB_5_AN.46_1#89ea6bb25.blank?pid=b04889748&amp;color=0,55,96&amp;vpa=27&amp;vtp=1&amp;bbb=1"/>
          <p:cNvSpPr/>
          <p:nvPr/>
        </p:nvSpPr>
        <p:spPr>
          <a:xfrm>
            <a:off x="3492976" y="5445887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deep</a:t>
            </a:r>
            <a:endParaRPr lang="en-US" altLang="zh-CN" dirty="0"/>
          </a:p>
        </p:txBody>
      </p:sp>
      <p:sp>
        <p:nvSpPr>
          <p:cNvPr id="28" name="QB_5_AN.47_1#89ea6bb25.blank?pid=b04889748&amp;color=0,55,96&amp;vpa=28&amp;vtp=1&amp;bbb=1"/>
          <p:cNvSpPr/>
          <p:nvPr/>
        </p:nvSpPr>
        <p:spPr>
          <a:xfrm>
            <a:off x="724376" y="5831078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deeply</a:t>
            </a:r>
            <a:endParaRPr lang="en-US" altLang="zh-CN" dirty="0"/>
          </a:p>
        </p:txBody>
      </p:sp>
      <p:sp>
        <p:nvSpPr>
          <p:cNvPr id="29" name="QB_5_AN.48_1#89ea6bb25.blank?pid=b04889748&amp;color=0,55,96&amp;vpa=29&amp;vtp=1&amp;bbb=1"/>
          <p:cNvSpPr/>
          <p:nvPr/>
        </p:nvSpPr>
        <p:spPr>
          <a:xfrm>
            <a:off x="3029426" y="5831078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deepen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  <p:bldP spid="11" grpId="0" build="p" animBg="1"/>
      <p:bldP spid="13" grpId="0" build="p" animBg="1"/>
      <p:bldP spid="14" grpId="0" build="p" animBg="1"/>
      <p:bldP spid="15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3" grpId="0" build="p" animBg="1"/>
      <p:bldP spid="24" grpId="0" build="p" animBg="1"/>
      <p:bldP spid="26" grpId="0" build="p" animBg="1"/>
      <p:bldP spid="27" grpId="0" build="p" animBg="1"/>
      <p:bldP spid="28" grpId="0" build="p" animBg="1"/>
      <p:bldP spid="29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9_1#2b8b1d745?sp=1&amp;pid=b04889748&amp;color=0,55,96&amp;vtp=1&amp;bt=1&amp;bbb=1"/>
          <p:cNvSpPr/>
          <p:nvPr/>
        </p:nvSpPr>
        <p:spPr>
          <a:xfrm>
            <a:off x="502920" y="15087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.允许，准许，许可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.许可证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.允许，许可，准许</a:t>
            </a:r>
            <a:endParaRPr lang="en-US" altLang="zh-CN" sz="1800" dirty="0"/>
          </a:p>
        </p:txBody>
      </p:sp>
      <p:sp>
        <p:nvSpPr>
          <p:cNvPr id="3" name="QB_5_AN.50_1#2b8b1d745.blank?pid=b04889748&amp;color=0,55,96&amp;vpa=30&amp;vtp=1&amp;bbb=1"/>
          <p:cNvSpPr/>
          <p:nvPr/>
        </p:nvSpPr>
        <p:spPr>
          <a:xfrm>
            <a:off x="781526" y="1465580"/>
            <a:ext cx="763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permit</a:t>
            </a:r>
            <a:endParaRPr lang="en-US" altLang="zh-CN" dirty="0"/>
          </a:p>
        </p:txBody>
      </p:sp>
      <p:sp>
        <p:nvSpPr>
          <p:cNvPr id="4" name="QB_5_AN.51_1#2b8b1d745.blank?pid=b04889748&amp;color=0,55,96&amp;vpa=31&amp;vtp=1&amp;bbb=1"/>
          <p:cNvSpPr/>
          <p:nvPr/>
        </p:nvSpPr>
        <p:spPr>
          <a:xfrm>
            <a:off x="749776" y="1863725"/>
            <a:ext cx="1169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permission</a:t>
            </a:r>
            <a:endParaRPr lang="en-US" altLang="zh-CN" dirty="0"/>
          </a:p>
        </p:txBody>
      </p:sp>
      <p:sp>
        <p:nvSpPr>
          <p:cNvPr id="5" name="QB_5_BD.52_1#d9b96a8cb?pid=b04889748&amp;color=0,55,96&amp;vtp=1&amp;bbb=1"/>
          <p:cNvSpPr/>
          <p:nvPr/>
        </p:nvSpPr>
        <p:spPr>
          <a:xfrm>
            <a:off x="502920" y="2327275"/>
            <a:ext cx="10570464" cy="2446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.相联系，有关联；讲述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.有关系的，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有联系的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.关系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；亲戚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22.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.使吃惊，使惊讶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.吃惊的，惊讶的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.令人惊讶的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③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.惊异，惊讶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23.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.消耗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派①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.消耗量；消费；吃；喝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.消费者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24.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.看清；认出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.卓越的；杰出的</a:t>
            </a:r>
            <a:endParaRPr lang="en-US" altLang="zh-CN" sz="1800" dirty="0"/>
          </a:p>
        </p:txBody>
      </p:sp>
      <p:sp>
        <p:nvSpPr>
          <p:cNvPr id="6" name="QB_5_AN.53_1#d9b96a8cb.blank?pid=b04889748&amp;color=0,55,96&amp;vpa=32&amp;vtp=1&amp;bbb=1"/>
          <p:cNvSpPr/>
          <p:nvPr/>
        </p:nvSpPr>
        <p:spPr>
          <a:xfrm>
            <a:off x="768826" y="2296795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relate</a:t>
            </a:r>
            <a:endParaRPr lang="en-US" altLang="zh-CN" dirty="0"/>
          </a:p>
        </p:txBody>
      </p:sp>
      <p:sp>
        <p:nvSpPr>
          <p:cNvPr id="7" name="QB_5_AN.54_1#d9b96a8cb.blank?pid=b04889748&amp;color=0,55,96&amp;vpa=33&amp;vtp=1&amp;bbb=1"/>
          <p:cNvSpPr/>
          <p:nvPr/>
        </p:nvSpPr>
        <p:spPr>
          <a:xfrm>
            <a:off x="4585176" y="2296795"/>
            <a:ext cx="788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related</a:t>
            </a:r>
            <a:endParaRPr lang="en-US" altLang="zh-CN" dirty="0"/>
          </a:p>
        </p:txBody>
      </p:sp>
      <p:sp>
        <p:nvSpPr>
          <p:cNvPr id="8" name="QB_5_AN.55_1#d9b96a8cb.blank?pid=b04889748&amp;color=0,55,96&amp;vpa=34&amp;vtp=1&amp;bbb=1"/>
          <p:cNvSpPr/>
          <p:nvPr/>
        </p:nvSpPr>
        <p:spPr>
          <a:xfrm>
            <a:off x="8274525" y="2296795"/>
            <a:ext cx="865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relation</a:t>
            </a:r>
            <a:endParaRPr lang="en-US" altLang="zh-CN" dirty="0"/>
          </a:p>
        </p:txBody>
      </p:sp>
      <p:sp>
        <p:nvSpPr>
          <p:cNvPr id="10" name="QB_5_AN.57_1#d9b96a8cb.blank?pid=b04889748&amp;color=0,55,96&amp;vpa=35&amp;vtp=1&amp;bbb=1"/>
          <p:cNvSpPr/>
          <p:nvPr/>
        </p:nvSpPr>
        <p:spPr>
          <a:xfrm>
            <a:off x="768826" y="2715895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astonish</a:t>
            </a:r>
            <a:endParaRPr lang="en-US" altLang="zh-CN" dirty="0"/>
          </a:p>
        </p:txBody>
      </p:sp>
      <p:sp>
        <p:nvSpPr>
          <p:cNvPr id="11" name="QB_5_AN.58_1#d9b96a8cb.blank?pid=b04889748&amp;color=0,55,96&amp;vpa=36&amp;vtp=1&amp;bbb=1"/>
          <p:cNvSpPr/>
          <p:nvPr/>
        </p:nvSpPr>
        <p:spPr>
          <a:xfrm>
            <a:off x="4127976" y="2715895"/>
            <a:ext cx="1131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astonished</a:t>
            </a:r>
            <a:endParaRPr lang="en-US" altLang="zh-CN" dirty="0"/>
          </a:p>
        </p:txBody>
      </p:sp>
      <p:sp>
        <p:nvSpPr>
          <p:cNvPr id="12" name="QB_5_AN.59_1#d9b96a8cb.blank?pid=b04889748&amp;color=0,55,96&amp;vpa=37&amp;vtp=1&amp;bbb=1"/>
          <p:cNvSpPr/>
          <p:nvPr/>
        </p:nvSpPr>
        <p:spPr>
          <a:xfrm>
            <a:off x="7703025" y="2703195"/>
            <a:ext cx="1208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astonishing</a:t>
            </a:r>
            <a:endParaRPr lang="en-US" altLang="zh-CN" dirty="0"/>
          </a:p>
        </p:txBody>
      </p:sp>
      <p:sp>
        <p:nvSpPr>
          <p:cNvPr id="13" name="QB_5_AN.60_1#d9b96a8cb.blank?pid=b04889748&amp;color=0,55,96&amp;vpa=38&amp;vtp=1&amp;bbb=1"/>
          <p:cNvSpPr/>
          <p:nvPr/>
        </p:nvSpPr>
        <p:spPr>
          <a:xfrm>
            <a:off x="483076" y="3134995"/>
            <a:ext cx="1373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astonishment</a:t>
            </a:r>
            <a:endParaRPr lang="en-US" altLang="zh-CN" dirty="0"/>
          </a:p>
        </p:txBody>
      </p:sp>
      <p:sp>
        <p:nvSpPr>
          <p:cNvPr id="16" name="QB_5_AN.62_1#d9b96a8cb.blank?pid=b04889748&amp;color=0,55,96&amp;vpa=39&amp;vtp=1&amp;bbb=1"/>
          <p:cNvSpPr/>
          <p:nvPr/>
        </p:nvSpPr>
        <p:spPr>
          <a:xfrm>
            <a:off x="794226" y="3554095"/>
            <a:ext cx="979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consume</a:t>
            </a:r>
            <a:endParaRPr lang="en-US" altLang="zh-CN" dirty="0"/>
          </a:p>
        </p:txBody>
      </p:sp>
      <p:sp>
        <p:nvSpPr>
          <p:cNvPr id="17" name="QB_5_AN.63_1#d9b96a8cb.blank?pid=b04889748&amp;color=0,55,96&amp;vpa=40&amp;vtp=1&amp;bbb=1"/>
          <p:cNvSpPr/>
          <p:nvPr/>
        </p:nvSpPr>
        <p:spPr>
          <a:xfrm>
            <a:off x="3111976" y="3541395"/>
            <a:ext cx="1347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consumption</a:t>
            </a:r>
            <a:endParaRPr lang="en-US" altLang="zh-CN" dirty="0"/>
          </a:p>
        </p:txBody>
      </p:sp>
      <p:sp>
        <p:nvSpPr>
          <p:cNvPr id="18" name="QB_5_AN.64_1#d9b96a8cb.blank?pid=b04889748&amp;color=0,55,96&amp;vpa=41&amp;vtp=1&amp;bbb=1"/>
          <p:cNvSpPr/>
          <p:nvPr/>
        </p:nvSpPr>
        <p:spPr>
          <a:xfrm>
            <a:off x="749776" y="3973195"/>
            <a:ext cx="1055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consumer</a:t>
            </a:r>
            <a:endParaRPr lang="en-US" altLang="zh-CN" dirty="0"/>
          </a:p>
        </p:txBody>
      </p:sp>
      <p:sp>
        <p:nvSpPr>
          <p:cNvPr id="20" name="QB_5_AN.66_1#d9b96a8cb.blank?pid=b04889748&amp;color=0,55,96&amp;vpa=42&amp;vtp=1&amp;bbb=1"/>
          <p:cNvSpPr/>
          <p:nvPr/>
        </p:nvSpPr>
        <p:spPr>
          <a:xfrm>
            <a:off x="806926" y="4358640"/>
            <a:ext cx="1169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distinguish</a:t>
            </a:r>
            <a:endParaRPr lang="en-US" altLang="zh-CN" dirty="0"/>
          </a:p>
        </p:txBody>
      </p:sp>
      <p:sp>
        <p:nvSpPr>
          <p:cNvPr id="21" name="QB_5_AN.67_1#d9b96a8cb.blank?pid=b04889748&amp;color=0,55,96&amp;vpa=43&amp;vtp=1&amp;bbb=1"/>
          <p:cNvSpPr/>
          <p:nvPr/>
        </p:nvSpPr>
        <p:spPr>
          <a:xfrm>
            <a:off x="3772376" y="4358640"/>
            <a:ext cx="1385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distinguished</a:t>
            </a:r>
            <a:endParaRPr lang="en-US" altLang="zh-CN" dirty="0"/>
          </a:p>
        </p:txBody>
      </p:sp>
      <p:sp>
        <p:nvSpPr>
          <p:cNvPr id="22" name="QB_5_BD.68_1#1542c8189?sp=1&amp;pid=b04889748&amp;color=0,55,96&amp;vtp=1&amp;bbb=1"/>
          <p:cNvSpPr/>
          <p:nvPr/>
        </p:nvSpPr>
        <p:spPr>
          <a:xfrm>
            <a:off x="502920" y="480377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.逐渐地，逐步地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想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.逐渐的；逐步的</a:t>
            </a:r>
            <a:endParaRPr lang="en-US" altLang="zh-CN" sz="1800" dirty="0"/>
          </a:p>
        </p:txBody>
      </p:sp>
      <p:sp>
        <p:nvSpPr>
          <p:cNvPr id="23" name="QB_5_AN.69_1#1542c8189.blank?pid=b04889748&amp;color=0,55,96&amp;vpa=44&amp;vtp=1&amp;bbb=1"/>
          <p:cNvSpPr/>
          <p:nvPr/>
        </p:nvSpPr>
        <p:spPr>
          <a:xfrm>
            <a:off x="768826" y="4760595"/>
            <a:ext cx="1030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gradually</a:t>
            </a:r>
            <a:endParaRPr lang="en-US" altLang="zh-CN" dirty="0"/>
          </a:p>
        </p:txBody>
      </p:sp>
      <p:sp>
        <p:nvSpPr>
          <p:cNvPr id="24" name="QB_5_AN.70_1#1542c8189.blank?pid=b04889748&amp;color=0,55,96&amp;vpa=45&amp;vtp=1&amp;bbb=1"/>
          <p:cNvSpPr/>
          <p:nvPr/>
        </p:nvSpPr>
        <p:spPr>
          <a:xfrm>
            <a:off x="965676" y="5158740"/>
            <a:ext cx="852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gradual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2" grpId="0" build="p" animBg="1"/>
      <p:bldP spid="13" grpId="0" build="p" animBg="1"/>
      <p:bldP spid="16" grpId="0" build="p" animBg="1"/>
      <p:bldP spid="17" grpId="0" build="p" animBg="1"/>
      <p:bldP spid="18" grpId="0" build="p" animBg="1"/>
      <p:bldP spid="20" grpId="0" build="p" animBg="1"/>
      <p:bldP spid="21" grpId="0" build="p" animBg="1"/>
      <p:bldP spid="23" grpId="0" build="p" animBg="1"/>
      <p:bldP spid="24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71_1#d64dfbd3a?sp=1&amp;pid=b04889748&amp;color=0,55,96&amp;mp=1&amp;vtp=1&amp;bt=1&amp;bbb=1&amp;hb=1"/>
          <p:cNvSpPr/>
          <p:nvPr/>
        </p:nvSpPr>
        <p:spPr>
          <a:xfrm>
            <a:off x="502920" y="1508759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.环绕，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围绕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搭配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被某物环绕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派①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附近的；</a:t>
            </a: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四周的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②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.［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.］环境；周围的事物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27.wrinkled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联想wrinkle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28.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adj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.宽的，阔的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派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 </a:t>
            </a:r>
            <a:r>
              <a:rPr kumimoji="0" lang="en-US" altLang="zh-CN" sz="1800" b="0" i="1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.变宽；增长（经验、知识等）搭配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 ______ 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在大白天</a:t>
            </a:r>
            <a:endParaRPr lang="en-US" altLang="zh-CN" dirty="0"/>
          </a:p>
        </p:txBody>
      </p:sp>
      <p:sp>
        <p:nvSpPr>
          <p:cNvPr id="4" name="QB_5_AN.72_1#d64dfbd3a.blank?pid=b04889748&amp;color=0,55,96&amp;mp=1&amp;vpa=46&amp;vtp=1&amp;bbb=1"/>
          <p:cNvSpPr/>
          <p:nvPr/>
        </p:nvSpPr>
        <p:spPr>
          <a:xfrm>
            <a:off x="794226" y="1478279"/>
            <a:ext cx="979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</a:t>
            </a:r>
            <a:endParaRPr lang="en-US" altLang="zh-CN" dirty="0"/>
          </a:p>
        </p:txBody>
      </p:sp>
      <p:sp>
        <p:nvSpPr>
          <p:cNvPr id="5" name="QB_5_AN.73_1#d64dfbd3a.blank?pid=b04889748&amp;color=0,55,96&amp;mp=1&amp;vpa=47&amp;vtp=1&amp;bbb=1"/>
          <p:cNvSpPr/>
          <p:nvPr/>
        </p:nvSpPr>
        <p:spPr>
          <a:xfrm>
            <a:off x="3823176" y="1478279"/>
            <a:ext cx="382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endParaRPr lang="en-US" altLang="zh-CN" dirty="0"/>
          </a:p>
        </p:txBody>
      </p:sp>
      <p:sp>
        <p:nvSpPr>
          <p:cNvPr id="6" name="QB_5_AN.74_1#d64dfbd3a.blank?pid=b04889748&amp;color=0,55,96&amp;mp=1&amp;vpa=48&amp;vtp=1&amp;bbb=1"/>
          <p:cNvSpPr/>
          <p:nvPr/>
        </p:nvSpPr>
        <p:spPr>
          <a:xfrm>
            <a:off x="4381976" y="1478279"/>
            <a:ext cx="1195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surrounded</a:t>
            </a:r>
            <a:endParaRPr lang="en-US" altLang="zh-CN" dirty="0"/>
          </a:p>
        </p:txBody>
      </p:sp>
      <p:sp>
        <p:nvSpPr>
          <p:cNvPr id="7" name="QB_5_AN.75_1#d64dfbd3a.blank?pid=b04889748&amp;color=0,55,96&amp;mp=1&amp;vpa=49&amp;vtp=1&amp;bbb=1"/>
          <p:cNvSpPr/>
          <p:nvPr/>
        </p:nvSpPr>
        <p:spPr>
          <a:xfrm>
            <a:off x="5753576" y="1465579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endParaRPr lang="en-US" altLang="zh-CN" dirty="0"/>
          </a:p>
        </p:txBody>
      </p:sp>
      <p:sp>
        <p:nvSpPr>
          <p:cNvPr id="8" name="QB_5_AN.76_1#d64dfbd3a.blank?pid=b04889748&amp;color=0,55,96&amp;mp=1&amp;vpa=50&amp;vtp=1&amp;bbb=1"/>
          <p:cNvSpPr/>
          <p:nvPr/>
        </p:nvSpPr>
        <p:spPr>
          <a:xfrm>
            <a:off x="8382475" y="1465579"/>
            <a:ext cx="1271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surrounding</a:t>
            </a:r>
            <a:endParaRPr lang="en-US" altLang="zh-CN" dirty="0"/>
          </a:p>
        </p:txBody>
      </p:sp>
      <p:sp>
        <p:nvSpPr>
          <p:cNvPr id="9" name="QB_5_AN.77_1#d64dfbd3a.blank?pid=b04889748&amp;color=0,55,96&amp;mp=1&amp;vpa=51&amp;vtp=1&amp;bbb=1"/>
          <p:cNvSpPr/>
          <p:nvPr/>
        </p:nvSpPr>
        <p:spPr>
          <a:xfrm>
            <a:off x="711676" y="2303779"/>
            <a:ext cx="1360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surroundings</a:t>
            </a:r>
            <a:endParaRPr lang="en-US" altLang="zh-CN" dirty="0"/>
          </a:p>
        </p:txBody>
      </p:sp>
      <p:sp>
        <p:nvSpPr>
          <p:cNvPr id="11" name="QB_5_AN.79_1#d64dfbd3a.blank?pid=b04889748&amp;color=0,55,96&amp;vpa=52&amp;vtp=1&amp;bbb=1"/>
          <p:cNvSpPr/>
          <p:nvPr/>
        </p:nvSpPr>
        <p:spPr>
          <a:xfrm>
            <a:off x="2070576" y="2735579"/>
            <a:ext cx="10810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有皱褶的</a:t>
            </a:r>
            <a:endParaRPr lang="en-US" altLang="zh-CN" dirty="0"/>
          </a:p>
        </p:txBody>
      </p:sp>
      <p:sp>
        <p:nvSpPr>
          <p:cNvPr id="12" name="QB_5_AN.80_1#d64dfbd3a.blank?pid=b04889748&amp;color=0,55,96&amp;vpa=53&amp;vtp=1&amp;bbb=1"/>
          <p:cNvSpPr/>
          <p:nvPr/>
        </p:nvSpPr>
        <p:spPr>
          <a:xfrm>
            <a:off x="4769326" y="2735579"/>
            <a:ext cx="1309688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皱纹；褶皱</a:t>
            </a:r>
            <a:endParaRPr lang="en-US" altLang="zh-CN" dirty="0"/>
          </a:p>
        </p:txBody>
      </p:sp>
      <p:sp>
        <p:nvSpPr>
          <p:cNvPr id="14" name="QB_5_AN.82_1#d64dfbd3a.blank?pid=b04889748&amp;color=0,55,96&amp;vpa=54&amp;vtp=1&amp;bbb=1"/>
          <p:cNvSpPr/>
          <p:nvPr/>
        </p:nvSpPr>
        <p:spPr>
          <a:xfrm>
            <a:off x="768826" y="3133724"/>
            <a:ext cx="687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broad</a:t>
            </a:r>
            <a:endParaRPr lang="en-US" altLang="zh-CN" dirty="0"/>
          </a:p>
        </p:txBody>
      </p:sp>
      <p:sp>
        <p:nvSpPr>
          <p:cNvPr id="15" name="QB_5_AN.83_1#d64dfbd3a.blank?pid=b04889748&amp;color=0,55,96&amp;vpa=55&amp;vtp=1&amp;bbb=1"/>
          <p:cNvSpPr/>
          <p:nvPr/>
        </p:nvSpPr>
        <p:spPr>
          <a:xfrm>
            <a:off x="3404076" y="3133724"/>
            <a:ext cx="903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broaden</a:t>
            </a:r>
            <a:endParaRPr lang="en-US" altLang="zh-CN" dirty="0"/>
          </a:p>
        </p:txBody>
      </p:sp>
      <p:sp>
        <p:nvSpPr>
          <p:cNvPr id="16" name="QB_5_AN.84_1#d64dfbd3a.blank?pid=b04889748&amp;color=0,55,96&amp;vpa=56&amp;vtp=1&amp;bbb=1"/>
          <p:cNvSpPr/>
          <p:nvPr/>
        </p:nvSpPr>
        <p:spPr>
          <a:xfrm>
            <a:off x="8020525" y="3133724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17" name="QB_5_AN.85_1#d64dfbd3a.blank?pid=b04889748&amp;color=0,55,96&amp;vpa=57&amp;vtp=1&amp;bbb=1"/>
          <p:cNvSpPr/>
          <p:nvPr/>
        </p:nvSpPr>
        <p:spPr>
          <a:xfrm>
            <a:off x="8477725" y="3133724"/>
            <a:ext cx="687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broad</a:t>
            </a:r>
            <a:endParaRPr lang="en-US" altLang="zh-CN" dirty="0"/>
          </a:p>
        </p:txBody>
      </p:sp>
      <p:sp>
        <p:nvSpPr>
          <p:cNvPr id="18" name="QB_5_AN.86_1#d64dfbd3a.blank?pid=b04889748&amp;color=0,55,96&amp;vpa=58&amp;vtp=1&amp;bbb=1"/>
          <p:cNvSpPr/>
          <p:nvPr/>
        </p:nvSpPr>
        <p:spPr>
          <a:xfrm>
            <a:off x="9277825" y="3121024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daylight</a:t>
            </a:r>
            <a:endParaRPr lang="en-US" altLang="zh-CN" dirty="0"/>
          </a:p>
        </p:txBody>
      </p:sp>
      <p:sp>
        <p:nvSpPr>
          <p:cNvPr id="19" name="QB_5_BD.87_1#bb61fc3cf?sp=1&amp;pid=b04889748&amp;color=0,55,96&amp;vtp=1&amp;bbb=1"/>
          <p:cNvSpPr/>
          <p:nvPr/>
        </p:nvSpPr>
        <p:spPr>
          <a:xfrm>
            <a:off x="502920" y="357759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.雄性动物;男性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想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.雌性动物；女性</a:t>
            </a:r>
            <a:endParaRPr lang="en-US" altLang="zh-CN" sz="1800" dirty="0"/>
          </a:p>
        </p:txBody>
      </p:sp>
      <p:sp>
        <p:nvSpPr>
          <p:cNvPr id="20" name="QB_5_AN.88_1#bb61fc3cf.blank?pid=b04889748&amp;color=0,55,96&amp;vpa=59&amp;vtp=1&amp;bbb=1"/>
          <p:cNvSpPr/>
          <p:nvPr/>
        </p:nvSpPr>
        <p:spPr>
          <a:xfrm>
            <a:off x="806926" y="3547110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male</a:t>
            </a:r>
            <a:endParaRPr lang="en-US" altLang="zh-CN" dirty="0"/>
          </a:p>
        </p:txBody>
      </p:sp>
      <p:sp>
        <p:nvSpPr>
          <p:cNvPr id="21" name="QB_5_AN.89_1#bb61fc3cf.blank?pid=b04889748&amp;color=0,55,96&amp;vpa=60&amp;vtp=1&amp;bbb=1"/>
          <p:cNvSpPr/>
          <p:nvPr/>
        </p:nvSpPr>
        <p:spPr>
          <a:xfrm>
            <a:off x="940276" y="3945255"/>
            <a:ext cx="788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female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1" grpId="0" build="p" animBg="1"/>
      <p:bldP spid="12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8" grpId="0" build="p" animBg="1"/>
      <p:bldP spid="20" grpId="0" build="p" animBg="1"/>
      <p:bldP spid="21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3191</Words>
  <Application>Microsoft Office PowerPoint</Application>
  <PresentationFormat>宽屏</PresentationFormat>
  <Paragraphs>424</Paragraphs>
  <Slides>42</Slides>
  <Notes>42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42</vt:i4>
      </vt:variant>
    </vt:vector>
  </HeadingPairs>
  <TitlesOfParts>
    <vt:vector size="51" baseType="lpstr">
      <vt:lpstr>Arial (正文)</vt:lpstr>
      <vt:lpstr>SimSun</vt:lpstr>
      <vt:lpstr>微软雅黑</vt:lpstr>
      <vt:lpstr>印品黑体</vt:lpstr>
      <vt:lpstr>Arial</vt:lpstr>
      <vt:lpstr>Calibri</vt:lpstr>
      <vt:lpstr>Cambria Math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2024-10-09T08:44:45Z</dcterms:created>
  <dcterms:modified xsi:type="dcterms:W3CDTF">2024-10-09T08:48:40Z</dcterms:modified>
  <cp:category/>
  <cp:contentStatus/>
</cp:coreProperties>
</file>